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5" r:id="rId10"/>
    <p:sldId id="283" r:id="rId11"/>
    <p:sldId id="266" r:id="rId12"/>
    <p:sldId id="267" r:id="rId13"/>
    <p:sldId id="268" r:id="rId14"/>
    <p:sldId id="269" r:id="rId15"/>
    <p:sldId id="270" r:id="rId16"/>
    <p:sldId id="271" r:id="rId17"/>
    <p:sldId id="272" r:id="rId18"/>
    <p:sldId id="273" r:id="rId19"/>
    <p:sldId id="274" r:id="rId20"/>
    <p:sldId id="284" r:id="rId21"/>
    <p:sldId id="275" r:id="rId22"/>
    <p:sldId id="276" r:id="rId23"/>
    <p:sldId id="277" r:id="rId24"/>
    <p:sldId id="278" r:id="rId25"/>
    <p:sldId id="279" r:id="rId26"/>
    <p:sldId id="285" r:id="rId27"/>
    <p:sldId id="280" r:id="rId28"/>
    <p:sldId id="281"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8E0D7-0C03-4DB8-906D-460037BEF8A3}" type="datetimeFigureOut">
              <a:rPr lang="en-US" smtClean="0"/>
              <a:t>5/31/2018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7F760-CFDF-48A7-9182-E03B019E39FD}" type="slidenum">
              <a:rPr lang="en-US" smtClean="0"/>
              <a:t>‹#›</a:t>
            </a:fld>
            <a:endParaRPr lang="en-US"/>
          </a:p>
        </p:txBody>
      </p:sp>
    </p:spTree>
    <p:extLst>
      <p:ext uri="{BB962C8B-B14F-4D97-AF65-F5344CB8AC3E}">
        <p14:creationId xmlns:p14="http://schemas.microsoft.com/office/powerpoint/2010/main" val="298740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10B397E-53D6-4B28-9494-46EC349078C6}"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5112DA-AC05-4EC8-9987-C31069DCEEF9}"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7158727-80F3-49F9-8243-01AA3FEE44F6}"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76719E6F-4C64-46DA-B686-BA930D973C15}" type="datetime1">
              <a:rPr lang="en-US" smtClean="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CB9AD235-4502-4228-987A-B280DD8C5676}" type="datetime1">
              <a:rPr lang="en-US" smtClean="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EA955258-9991-4A1E-97D3-0186A3D9F569}" type="datetime1">
              <a:rPr lang="en-US" smtClean="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0E2FF2-997F-4357-BD51-65C5B72F0F8D}"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49F8381-CD99-48C5-8D55-A39224B5F3F8}"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8A0BF9-92B1-4BED-8323-1B679D0F0D99}"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6741268-F321-4B7C-8D0C-CEE586EEE461}" type="datetime1">
              <a:rPr lang="en-US" smtClean="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0CDFA07-E18A-451D-8778-3835E2496580}" type="datetime1">
              <a:rPr lang="en-US" smtClean="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0C2A60C-19E7-4439-80CE-FEF11B66CE61}" type="datetime1">
              <a:rPr lang="en-US" smtClean="0"/>
              <a:t>5/31/2018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A7C271-46D3-45BD-BFD5-C5D398DEF97A}" type="datetime1">
              <a:rPr lang="en-US" smtClean="0"/>
              <a:t>5/31/2018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A17BE2-8335-4145-960C-031653C8E5D9}" type="datetime1">
              <a:rPr lang="en-US" smtClean="0"/>
              <a:t>5/31/2018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9FD47C1-B4B2-485B-B969-30A72E11A1BF}" type="datetime1">
              <a:rPr lang="en-US" smtClean="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0B91615-473B-47F0-98DB-0F064BE8C52B}" type="datetime1">
              <a:rPr lang="en-US" smtClean="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BE4118C-7256-4F4E-BAC4-70574ABB64E1}" type="datetime1">
              <a:rPr lang="en-US" smtClean="0"/>
              <a:t>5/31/2018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587830"/>
            <a:ext cx="8915399" cy="1005839"/>
          </a:xfrm>
        </p:spPr>
        <p:txBody>
          <a:bodyPr>
            <a:normAutofit fontScale="90000"/>
          </a:bodyPr>
          <a:lstStyle/>
          <a:p>
            <a:r>
              <a:rPr lang="en-US" sz="6000" dirty="0" smtClean="0">
                <a:solidFill>
                  <a:srgbClr val="FF0000"/>
                </a:solidFill>
              </a:rPr>
              <a:t>Self Balancing Robot</a:t>
            </a:r>
            <a:endParaRPr lang="en-US" sz="6000" dirty="0">
              <a:solidFill>
                <a:srgbClr val="FF0000"/>
              </a:solidFill>
            </a:endParaRPr>
          </a:p>
        </p:txBody>
      </p:sp>
      <p:sp>
        <p:nvSpPr>
          <p:cNvPr id="3" name="Subtitle 2"/>
          <p:cNvSpPr>
            <a:spLocks noGrp="1"/>
          </p:cNvSpPr>
          <p:nvPr>
            <p:ph type="subTitle" idx="1"/>
          </p:nvPr>
        </p:nvSpPr>
        <p:spPr>
          <a:xfrm>
            <a:off x="2589213" y="5264331"/>
            <a:ext cx="8915399" cy="1149532"/>
          </a:xfrm>
        </p:spPr>
        <p:txBody>
          <a:bodyPr>
            <a:normAutofit lnSpcReduction="10000"/>
          </a:bodyPr>
          <a:lstStyle/>
          <a:p>
            <a:r>
              <a:rPr lang="en-US" b="1" dirty="0" smtClean="0"/>
              <a:t>Group Members:</a:t>
            </a:r>
          </a:p>
          <a:p>
            <a:r>
              <a:rPr lang="en-US" dirty="0" smtClean="0"/>
              <a:t>Muhammad </a:t>
            </a:r>
            <a:r>
              <a:rPr lang="en-US" dirty="0" err="1" smtClean="0"/>
              <a:t>Nouman</a:t>
            </a:r>
            <a:r>
              <a:rPr lang="en-US" dirty="0" smtClean="0"/>
              <a:t>                                      </a:t>
            </a:r>
            <a:r>
              <a:rPr lang="en-US" dirty="0" err="1" smtClean="0"/>
              <a:t>Baqir</a:t>
            </a:r>
            <a:r>
              <a:rPr lang="en-US" dirty="0" smtClean="0"/>
              <a:t>  </a:t>
            </a:r>
            <a:r>
              <a:rPr lang="en-US" dirty="0" err="1" smtClean="0"/>
              <a:t>Gardezi</a:t>
            </a:r>
            <a:endParaRPr lang="en-US" dirty="0" smtClean="0"/>
          </a:p>
          <a:p>
            <a:r>
              <a:rPr lang="en-US" dirty="0" smtClean="0"/>
              <a:t>Muhammad </a:t>
            </a:r>
            <a:r>
              <a:rPr lang="en-US" dirty="0" err="1" smtClean="0"/>
              <a:t>Zunair</a:t>
            </a:r>
            <a:r>
              <a:rPr lang="en-US" dirty="0" smtClean="0"/>
              <a:t> </a:t>
            </a:r>
            <a:r>
              <a:rPr lang="en-US" dirty="0" err="1" smtClean="0"/>
              <a:t>Sarwar</a:t>
            </a:r>
            <a:r>
              <a:rPr lang="en-US" dirty="0" smtClean="0"/>
              <a:t>                             Muhammad </a:t>
            </a:r>
            <a:r>
              <a:rPr lang="en-US" dirty="0" err="1" smtClean="0"/>
              <a:t>Waqas</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0914" b="14183"/>
          <a:stretch/>
        </p:blipFill>
        <p:spPr>
          <a:xfrm>
            <a:off x="3850822" y="1593669"/>
            <a:ext cx="5143500" cy="3526973"/>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018079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rPr>
              <a:t>Hardware and Software Implementation</a:t>
            </a:r>
            <a:endParaRPr lang="en-US" dirty="0">
              <a:solidFill>
                <a:srgbClr val="FF0000"/>
              </a:solidFill>
            </a:endParaRPr>
          </a:p>
        </p:txBody>
      </p:sp>
      <p:sp>
        <p:nvSpPr>
          <p:cNvPr id="3" name="Subtitle 2"/>
          <p:cNvSpPr>
            <a:spLocks noGrp="1"/>
          </p:cNvSpPr>
          <p:nvPr>
            <p:ph type="subTitle" idx="1"/>
          </p:nvPr>
        </p:nvSpPr>
        <p:spPr/>
        <p:txBody>
          <a:bodyPr/>
          <a:lstStyle/>
          <a:p>
            <a:r>
              <a:rPr lang="en-US" dirty="0" smtClean="0">
                <a:solidFill>
                  <a:schemeClr val="tx1"/>
                </a:solidFill>
              </a:rPr>
              <a:t>Presented by </a:t>
            </a:r>
            <a:r>
              <a:rPr lang="en-US" dirty="0" err="1" smtClean="0">
                <a:solidFill>
                  <a:schemeClr val="tx1"/>
                </a:solidFill>
              </a:rPr>
              <a:t>M.Waqas</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33713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851993"/>
          </a:xfrm>
        </p:spPr>
        <p:txBody>
          <a:bodyPr>
            <a:normAutofit/>
          </a:bodyPr>
          <a:lstStyle/>
          <a:p>
            <a:r>
              <a:rPr lang="en-US" sz="3200" dirty="0" smtClean="0">
                <a:solidFill>
                  <a:srgbClr val="FF0000"/>
                </a:solidFill>
              </a:rPr>
              <a:t>Hardware and Software Implementation</a:t>
            </a:r>
            <a:endParaRPr lang="en-US" sz="3200" dirty="0">
              <a:solidFill>
                <a:srgbClr val="FF0000"/>
              </a:solidFill>
            </a:endParaRPr>
          </a:p>
        </p:txBody>
      </p:sp>
      <p:sp>
        <p:nvSpPr>
          <p:cNvPr id="3" name="Content Placeholder 2"/>
          <p:cNvSpPr>
            <a:spLocks noGrp="1"/>
          </p:cNvSpPr>
          <p:nvPr>
            <p:ph idx="1"/>
          </p:nvPr>
        </p:nvSpPr>
        <p:spPr/>
        <p:txBody>
          <a:bodyPr/>
          <a:lstStyle/>
          <a:p>
            <a:pPr marL="0" indent="0">
              <a:buNone/>
            </a:pPr>
            <a:r>
              <a:rPr lang="en-US" dirty="0" smtClean="0">
                <a:solidFill>
                  <a:schemeClr val="tx1"/>
                </a:solidFill>
              </a:rPr>
              <a:t>Hardware builds body while software is soul of it!</a:t>
            </a:r>
          </a:p>
          <a:p>
            <a:pPr marL="0" indent="0">
              <a:buNone/>
            </a:pPr>
            <a:r>
              <a:rPr lang="en-US" dirty="0" smtClean="0">
                <a:solidFill>
                  <a:schemeClr val="tx1"/>
                </a:solidFill>
              </a:rPr>
              <a:t>      Hardware consists of:</a:t>
            </a:r>
          </a:p>
          <a:p>
            <a:r>
              <a:rPr lang="en-US" dirty="0" smtClean="0">
                <a:solidFill>
                  <a:schemeClr val="tx1"/>
                </a:solidFill>
              </a:rPr>
              <a:t>Inertial Measurement Unit (IMU) commonly available as MPU 6050</a:t>
            </a:r>
          </a:p>
          <a:p>
            <a:r>
              <a:rPr lang="en-US" dirty="0" smtClean="0">
                <a:solidFill>
                  <a:schemeClr val="tx1"/>
                </a:solidFill>
              </a:rPr>
              <a:t>Arduino UNO Board</a:t>
            </a:r>
          </a:p>
          <a:p>
            <a:r>
              <a:rPr lang="en-US" dirty="0" smtClean="0">
                <a:solidFill>
                  <a:schemeClr val="tx1"/>
                </a:solidFill>
              </a:rPr>
              <a:t>Motor Driver Module L293D</a:t>
            </a:r>
          </a:p>
          <a:p>
            <a:r>
              <a:rPr lang="en-US" dirty="0" smtClean="0">
                <a:solidFill>
                  <a:schemeClr val="tx1"/>
                </a:solidFill>
              </a:rPr>
              <a:t>DC high speed high torque Motors</a:t>
            </a:r>
          </a:p>
          <a:p>
            <a:r>
              <a:rPr lang="en-US" dirty="0" smtClean="0">
                <a:solidFill>
                  <a:schemeClr val="tx1"/>
                </a:solidFill>
              </a:rPr>
              <a:t>Bluetooth Module HC-06 for communication</a:t>
            </a:r>
          </a:p>
          <a:p>
            <a:r>
              <a:rPr lang="en-US" dirty="0" smtClean="0">
                <a:solidFill>
                  <a:schemeClr val="tx1"/>
                </a:solidFill>
              </a:rPr>
              <a:t>Mechanical frame</a:t>
            </a:r>
          </a:p>
          <a:p>
            <a:r>
              <a:rPr lang="en-US" dirty="0" smtClean="0">
                <a:solidFill>
                  <a:schemeClr val="tx1"/>
                </a:solidFill>
              </a:rPr>
              <a:t>Power source</a:t>
            </a: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926987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Block Diagram Of Robot Circuitry</a:t>
            </a:r>
            <a:endParaRPr lang="en-US" dirty="0">
              <a:solidFill>
                <a:srgbClr val="FF0000"/>
              </a:solidFill>
            </a:endParaRPr>
          </a:p>
        </p:txBody>
      </p:sp>
      <p:grpSp>
        <p:nvGrpSpPr>
          <p:cNvPr id="3" name="Group 2"/>
          <p:cNvGrpSpPr/>
          <p:nvPr/>
        </p:nvGrpSpPr>
        <p:grpSpPr>
          <a:xfrm>
            <a:off x="4165774" y="1800909"/>
            <a:ext cx="4716969" cy="3763868"/>
            <a:chOff x="-5331" y="-5222"/>
            <a:chExt cx="4203318" cy="4570675"/>
          </a:xfrm>
        </p:grpSpPr>
        <p:sp>
          <p:nvSpPr>
            <p:cNvPr id="4" name="Shape 47962"/>
            <p:cNvSpPr/>
            <p:nvPr/>
          </p:nvSpPr>
          <p:spPr>
            <a:xfrm>
              <a:off x="16224" y="1830881"/>
              <a:ext cx="811218" cy="646383"/>
            </a:xfrm>
            <a:custGeom>
              <a:avLst/>
              <a:gdLst/>
              <a:ahLst/>
              <a:cxnLst/>
              <a:rect l="0" t="0" r="0" b="0"/>
              <a:pathLst>
                <a:path w="811218" h="646383">
                  <a:moveTo>
                    <a:pt x="0" y="0"/>
                  </a:moveTo>
                  <a:lnTo>
                    <a:pt x="811218" y="0"/>
                  </a:lnTo>
                  <a:lnTo>
                    <a:pt x="811218" y="646383"/>
                  </a:lnTo>
                  <a:lnTo>
                    <a:pt x="0" y="646383"/>
                  </a:lnTo>
                  <a:lnTo>
                    <a:pt x="0" y="0"/>
                  </a:lnTo>
                </a:path>
              </a:pathLst>
            </a:custGeom>
            <a:ln w="0" cap="flat">
              <a:miter lim="127000"/>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5" name="Shape 3586"/>
            <p:cNvSpPr/>
            <p:nvPr/>
          </p:nvSpPr>
          <p:spPr>
            <a:xfrm>
              <a:off x="16224" y="1830881"/>
              <a:ext cx="811218" cy="646383"/>
            </a:xfrm>
            <a:custGeom>
              <a:avLst/>
              <a:gdLst/>
              <a:ahLst/>
              <a:cxnLst/>
              <a:rect l="0" t="0" r="0" b="0"/>
              <a:pathLst>
                <a:path w="811218" h="646383">
                  <a:moveTo>
                    <a:pt x="0" y="646383"/>
                  </a:moveTo>
                  <a:lnTo>
                    <a:pt x="811218" y="646383"/>
                  </a:lnTo>
                  <a:lnTo>
                    <a:pt x="811218" y="0"/>
                  </a:lnTo>
                  <a:lnTo>
                    <a:pt x="0" y="0"/>
                  </a:lnTo>
                  <a:lnTo>
                    <a:pt x="0" y="646383"/>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6" name="Picture 5"/>
            <p:cNvPicPr/>
            <p:nvPr/>
          </p:nvPicPr>
          <p:blipFill>
            <a:blip r:embed="rId2"/>
            <a:stretch>
              <a:fillRect/>
            </a:stretch>
          </p:blipFill>
          <p:spPr>
            <a:xfrm>
              <a:off x="-5331" y="1814433"/>
              <a:ext cx="816864" cy="652272"/>
            </a:xfrm>
            <a:prstGeom prst="rect">
              <a:avLst/>
            </a:prstGeom>
          </p:spPr>
        </p:pic>
        <p:sp>
          <p:nvSpPr>
            <p:cNvPr id="7" name="Shape 3588"/>
            <p:cNvSpPr/>
            <p:nvPr/>
          </p:nvSpPr>
          <p:spPr>
            <a:xfrm>
              <a:off x="0" y="1817953"/>
              <a:ext cx="811218" cy="646383"/>
            </a:xfrm>
            <a:custGeom>
              <a:avLst/>
              <a:gdLst/>
              <a:ahLst/>
              <a:cxnLst/>
              <a:rect l="0" t="0" r="0" b="0"/>
              <a:pathLst>
                <a:path w="811218" h="646383">
                  <a:moveTo>
                    <a:pt x="0" y="646383"/>
                  </a:moveTo>
                  <a:lnTo>
                    <a:pt x="811218" y="646383"/>
                  </a:lnTo>
                  <a:lnTo>
                    <a:pt x="811218" y="0"/>
                  </a:lnTo>
                  <a:lnTo>
                    <a:pt x="0"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8" name="Rectangle 7"/>
            <p:cNvSpPr/>
            <p:nvPr/>
          </p:nvSpPr>
          <p:spPr>
            <a:xfrm>
              <a:off x="274169" y="2012836"/>
              <a:ext cx="349628" cy="158615"/>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IMU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232876" y="2142112"/>
              <a:ext cx="459481" cy="1586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sensor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Shape 3591"/>
            <p:cNvSpPr/>
            <p:nvPr/>
          </p:nvSpPr>
          <p:spPr>
            <a:xfrm>
              <a:off x="827442" y="1985744"/>
              <a:ext cx="912677" cy="323192"/>
            </a:xfrm>
            <a:custGeom>
              <a:avLst/>
              <a:gdLst/>
              <a:ahLst/>
              <a:cxnLst/>
              <a:rect l="0" t="0" r="0" b="0"/>
              <a:pathLst>
                <a:path w="912677" h="323192">
                  <a:moveTo>
                    <a:pt x="709872" y="0"/>
                  </a:moveTo>
                  <a:lnTo>
                    <a:pt x="912677" y="161596"/>
                  </a:lnTo>
                  <a:lnTo>
                    <a:pt x="709872" y="323192"/>
                  </a:lnTo>
                  <a:lnTo>
                    <a:pt x="709872" y="216538"/>
                  </a:lnTo>
                  <a:lnTo>
                    <a:pt x="0" y="216538"/>
                  </a:lnTo>
                  <a:lnTo>
                    <a:pt x="0" y="106653"/>
                  </a:lnTo>
                  <a:lnTo>
                    <a:pt x="709872" y="106653"/>
                  </a:lnTo>
                  <a:lnTo>
                    <a:pt x="709872" y="0"/>
                  </a:lnTo>
                  <a:close/>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11" name="Shape 3594"/>
            <p:cNvSpPr/>
            <p:nvPr/>
          </p:nvSpPr>
          <p:spPr>
            <a:xfrm>
              <a:off x="827442" y="2092397"/>
              <a:ext cx="709823" cy="109885"/>
            </a:xfrm>
            <a:custGeom>
              <a:avLst/>
              <a:gdLst/>
              <a:ahLst/>
              <a:cxnLst/>
              <a:rect l="0" t="0" r="0" b="0"/>
              <a:pathLst>
                <a:path w="709823" h="109885">
                  <a:moveTo>
                    <a:pt x="709823" y="109885"/>
                  </a:moveTo>
                  <a:lnTo>
                    <a:pt x="0" y="109885"/>
                  </a:lnTo>
                  <a:lnTo>
                    <a:pt x="0" y="0"/>
                  </a:lnTo>
                  <a:lnTo>
                    <a:pt x="709823" y="0"/>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sp>
          <p:nvSpPr>
            <p:cNvPr id="12" name="Shape 3595"/>
            <p:cNvSpPr/>
            <p:nvPr/>
          </p:nvSpPr>
          <p:spPr>
            <a:xfrm>
              <a:off x="1537315" y="1985744"/>
              <a:ext cx="202805" cy="323192"/>
            </a:xfrm>
            <a:custGeom>
              <a:avLst/>
              <a:gdLst/>
              <a:ahLst/>
              <a:cxnLst/>
              <a:rect l="0" t="0" r="0" b="0"/>
              <a:pathLst>
                <a:path w="202805" h="323192">
                  <a:moveTo>
                    <a:pt x="0" y="171"/>
                  </a:moveTo>
                  <a:lnTo>
                    <a:pt x="0" y="0"/>
                  </a:lnTo>
                  <a:lnTo>
                    <a:pt x="202805" y="161596"/>
                  </a:lnTo>
                  <a:lnTo>
                    <a:pt x="0" y="323192"/>
                  </a:lnTo>
                  <a:lnTo>
                    <a:pt x="0" y="323021"/>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13" name="Picture 12"/>
            <p:cNvPicPr/>
            <p:nvPr/>
          </p:nvPicPr>
          <p:blipFill>
            <a:blip r:embed="rId3"/>
            <a:stretch>
              <a:fillRect/>
            </a:stretch>
          </p:blipFill>
          <p:spPr>
            <a:xfrm>
              <a:off x="807468" y="1968865"/>
              <a:ext cx="917448" cy="329184"/>
            </a:xfrm>
            <a:prstGeom prst="rect">
              <a:avLst/>
            </a:prstGeom>
          </p:spPr>
        </p:pic>
        <p:sp>
          <p:nvSpPr>
            <p:cNvPr id="14" name="Shape 3598"/>
            <p:cNvSpPr/>
            <p:nvPr/>
          </p:nvSpPr>
          <p:spPr>
            <a:xfrm>
              <a:off x="811218" y="1972816"/>
              <a:ext cx="912677" cy="323192"/>
            </a:xfrm>
            <a:custGeom>
              <a:avLst/>
              <a:gdLst/>
              <a:ahLst/>
              <a:cxnLst/>
              <a:rect l="0" t="0" r="0" b="0"/>
              <a:pathLst>
                <a:path w="912677" h="323192">
                  <a:moveTo>
                    <a:pt x="912677" y="161596"/>
                  </a:moveTo>
                  <a:lnTo>
                    <a:pt x="709872" y="0"/>
                  </a:lnTo>
                  <a:lnTo>
                    <a:pt x="709872" y="106653"/>
                  </a:lnTo>
                  <a:lnTo>
                    <a:pt x="0" y="106653"/>
                  </a:lnTo>
                  <a:lnTo>
                    <a:pt x="0" y="216538"/>
                  </a:lnTo>
                  <a:lnTo>
                    <a:pt x="709872" y="216538"/>
                  </a:lnTo>
                  <a:lnTo>
                    <a:pt x="709872" y="323192"/>
                  </a:lnTo>
                  <a:lnTo>
                    <a:pt x="912677" y="161596"/>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15" name="Shape 47963"/>
            <p:cNvSpPr/>
            <p:nvPr/>
          </p:nvSpPr>
          <p:spPr>
            <a:xfrm>
              <a:off x="1714768" y="1709684"/>
              <a:ext cx="1115425" cy="888777"/>
            </a:xfrm>
            <a:custGeom>
              <a:avLst/>
              <a:gdLst/>
              <a:ahLst/>
              <a:cxnLst/>
              <a:rect l="0" t="0" r="0" b="0"/>
              <a:pathLst>
                <a:path w="1115425" h="888777">
                  <a:moveTo>
                    <a:pt x="0" y="0"/>
                  </a:moveTo>
                  <a:lnTo>
                    <a:pt x="1115425" y="0"/>
                  </a:lnTo>
                  <a:lnTo>
                    <a:pt x="1115425" y="888777"/>
                  </a:lnTo>
                  <a:lnTo>
                    <a:pt x="0" y="888777"/>
                  </a:lnTo>
                  <a:lnTo>
                    <a:pt x="0" y="0"/>
                  </a:lnTo>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16" name="Shape 3602"/>
            <p:cNvSpPr/>
            <p:nvPr/>
          </p:nvSpPr>
          <p:spPr>
            <a:xfrm>
              <a:off x="1714768" y="1709684"/>
              <a:ext cx="1115425" cy="888777"/>
            </a:xfrm>
            <a:custGeom>
              <a:avLst/>
              <a:gdLst/>
              <a:ahLst/>
              <a:cxnLst/>
              <a:rect l="0" t="0" r="0" b="0"/>
              <a:pathLst>
                <a:path w="1115425" h="888777">
                  <a:moveTo>
                    <a:pt x="0" y="64"/>
                  </a:moveTo>
                  <a:lnTo>
                    <a:pt x="0" y="0"/>
                  </a:lnTo>
                  <a:lnTo>
                    <a:pt x="1115425" y="0"/>
                  </a:lnTo>
                  <a:lnTo>
                    <a:pt x="1115425" y="888777"/>
                  </a:lnTo>
                  <a:lnTo>
                    <a:pt x="0" y="888777"/>
                  </a:lnTo>
                  <a:lnTo>
                    <a:pt x="0" y="888713"/>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17" name="Picture 16"/>
            <p:cNvPicPr/>
            <p:nvPr/>
          </p:nvPicPr>
          <p:blipFill>
            <a:blip r:embed="rId4"/>
            <a:stretch>
              <a:fillRect/>
            </a:stretch>
          </p:blipFill>
          <p:spPr>
            <a:xfrm>
              <a:off x="1693420" y="1693529"/>
              <a:ext cx="1118616" cy="893064"/>
            </a:xfrm>
            <a:prstGeom prst="rect">
              <a:avLst/>
            </a:prstGeom>
          </p:spPr>
        </p:pic>
        <p:sp>
          <p:nvSpPr>
            <p:cNvPr id="18" name="Shape 3604"/>
            <p:cNvSpPr/>
            <p:nvPr/>
          </p:nvSpPr>
          <p:spPr>
            <a:xfrm>
              <a:off x="1698544" y="1696756"/>
              <a:ext cx="1115425" cy="888777"/>
            </a:xfrm>
            <a:custGeom>
              <a:avLst/>
              <a:gdLst/>
              <a:ahLst/>
              <a:cxnLst/>
              <a:rect l="0" t="0" r="0" b="0"/>
              <a:pathLst>
                <a:path w="1115425" h="888777">
                  <a:moveTo>
                    <a:pt x="0" y="888777"/>
                  </a:moveTo>
                  <a:lnTo>
                    <a:pt x="1115425" y="888777"/>
                  </a:lnTo>
                  <a:lnTo>
                    <a:pt x="1115425" y="0"/>
                  </a:lnTo>
                  <a:lnTo>
                    <a:pt x="0"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19" name="Rectangle 18"/>
            <p:cNvSpPr/>
            <p:nvPr/>
          </p:nvSpPr>
          <p:spPr>
            <a:xfrm>
              <a:off x="1848732" y="2077474"/>
              <a:ext cx="1083771" cy="1586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Arduino 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Shape 47964"/>
            <p:cNvSpPr/>
            <p:nvPr/>
          </p:nvSpPr>
          <p:spPr>
            <a:xfrm>
              <a:off x="3286503" y="1063301"/>
              <a:ext cx="709816" cy="565585"/>
            </a:xfrm>
            <a:custGeom>
              <a:avLst/>
              <a:gdLst/>
              <a:ahLst/>
              <a:cxnLst/>
              <a:rect l="0" t="0" r="0" b="0"/>
              <a:pathLst>
                <a:path w="709816" h="565585">
                  <a:moveTo>
                    <a:pt x="0" y="0"/>
                  </a:moveTo>
                  <a:lnTo>
                    <a:pt x="709816" y="0"/>
                  </a:lnTo>
                  <a:lnTo>
                    <a:pt x="709816" y="565585"/>
                  </a:lnTo>
                  <a:lnTo>
                    <a:pt x="0" y="565585"/>
                  </a:lnTo>
                  <a:lnTo>
                    <a:pt x="0" y="0"/>
                  </a:lnTo>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21" name="Shape 3609"/>
            <p:cNvSpPr/>
            <p:nvPr/>
          </p:nvSpPr>
          <p:spPr>
            <a:xfrm>
              <a:off x="3286503" y="1063301"/>
              <a:ext cx="709816" cy="565585"/>
            </a:xfrm>
            <a:custGeom>
              <a:avLst/>
              <a:gdLst/>
              <a:ahLst/>
              <a:cxnLst/>
              <a:rect l="0" t="0" r="0" b="0"/>
              <a:pathLst>
                <a:path w="709816" h="565585">
                  <a:moveTo>
                    <a:pt x="0" y="64"/>
                  </a:moveTo>
                  <a:lnTo>
                    <a:pt x="0" y="0"/>
                  </a:lnTo>
                  <a:lnTo>
                    <a:pt x="709816" y="0"/>
                  </a:lnTo>
                  <a:lnTo>
                    <a:pt x="709816" y="565585"/>
                  </a:lnTo>
                  <a:lnTo>
                    <a:pt x="0" y="565585"/>
                  </a:lnTo>
                  <a:lnTo>
                    <a:pt x="0" y="565522"/>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22" name="Picture 21"/>
            <p:cNvPicPr/>
            <p:nvPr/>
          </p:nvPicPr>
          <p:blipFill>
            <a:blip r:embed="rId5"/>
            <a:stretch>
              <a:fillRect/>
            </a:stretch>
          </p:blipFill>
          <p:spPr>
            <a:xfrm>
              <a:off x="3265172" y="1045321"/>
              <a:ext cx="713232" cy="569976"/>
            </a:xfrm>
            <a:prstGeom prst="rect">
              <a:avLst/>
            </a:prstGeom>
          </p:spPr>
        </p:pic>
        <p:sp>
          <p:nvSpPr>
            <p:cNvPr id="23" name="Shape 3611"/>
            <p:cNvSpPr/>
            <p:nvPr/>
          </p:nvSpPr>
          <p:spPr>
            <a:xfrm>
              <a:off x="3270280" y="1050373"/>
              <a:ext cx="709816" cy="565586"/>
            </a:xfrm>
            <a:custGeom>
              <a:avLst/>
              <a:gdLst/>
              <a:ahLst/>
              <a:cxnLst/>
              <a:rect l="0" t="0" r="0" b="0"/>
              <a:pathLst>
                <a:path w="709816" h="565586">
                  <a:moveTo>
                    <a:pt x="0" y="565586"/>
                  </a:moveTo>
                  <a:lnTo>
                    <a:pt x="709816" y="565586"/>
                  </a:lnTo>
                  <a:lnTo>
                    <a:pt x="709816" y="0"/>
                  </a:lnTo>
                  <a:lnTo>
                    <a:pt x="0"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24" name="Rectangle 23"/>
            <p:cNvSpPr/>
            <p:nvPr/>
          </p:nvSpPr>
          <p:spPr>
            <a:xfrm>
              <a:off x="3456071" y="1204856"/>
              <a:ext cx="494508" cy="1586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Motor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Rectangle 24"/>
            <p:cNvSpPr/>
            <p:nvPr/>
          </p:nvSpPr>
          <p:spPr>
            <a:xfrm>
              <a:off x="3448747" y="1334133"/>
              <a:ext cx="469309" cy="1586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Driver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Shape 47965"/>
            <p:cNvSpPr/>
            <p:nvPr/>
          </p:nvSpPr>
          <p:spPr>
            <a:xfrm>
              <a:off x="3311855" y="2800456"/>
              <a:ext cx="709816" cy="565585"/>
            </a:xfrm>
            <a:custGeom>
              <a:avLst/>
              <a:gdLst/>
              <a:ahLst/>
              <a:cxnLst/>
              <a:rect l="0" t="0" r="0" b="0"/>
              <a:pathLst>
                <a:path w="709816" h="565585">
                  <a:moveTo>
                    <a:pt x="0" y="0"/>
                  </a:moveTo>
                  <a:lnTo>
                    <a:pt x="709816" y="0"/>
                  </a:lnTo>
                  <a:lnTo>
                    <a:pt x="709816" y="565585"/>
                  </a:lnTo>
                  <a:lnTo>
                    <a:pt x="0" y="565585"/>
                  </a:lnTo>
                  <a:lnTo>
                    <a:pt x="0" y="0"/>
                  </a:lnTo>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27" name="Shape 3617"/>
            <p:cNvSpPr/>
            <p:nvPr/>
          </p:nvSpPr>
          <p:spPr>
            <a:xfrm>
              <a:off x="3311855" y="2800456"/>
              <a:ext cx="709816" cy="565585"/>
            </a:xfrm>
            <a:custGeom>
              <a:avLst/>
              <a:gdLst/>
              <a:ahLst/>
              <a:cxnLst/>
              <a:rect l="0" t="0" r="0" b="0"/>
              <a:pathLst>
                <a:path w="709816" h="565585">
                  <a:moveTo>
                    <a:pt x="0" y="64"/>
                  </a:moveTo>
                  <a:lnTo>
                    <a:pt x="0" y="0"/>
                  </a:lnTo>
                  <a:lnTo>
                    <a:pt x="709816" y="0"/>
                  </a:lnTo>
                  <a:lnTo>
                    <a:pt x="709816" y="565585"/>
                  </a:lnTo>
                  <a:lnTo>
                    <a:pt x="0" y="565585"/>
                  </a:lnTo>
                  <a:lnTo>
                    <a:pt x="0" y="565521"/>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28" name="Picture 27"/>
            <p:cNvPicPr/>
            <p:nvPr/>
          </p:nvPicPr>
          <p:blipFill>
            <a:blip r:embed="rId6"/>
            <a:stretch>
              <a:fillRect/>
            </a:stretch>
          </p:blipFill>
          <p:spPr>
            <a:xfrm>
              <a:off x="3290572" y="2782681"/>
              <a:ext cx="713232" cy="569976"/>
            </a:xfrm>
            <a:prstGeom prst="rect">
              <a:avLst/>
            </a:prstGeom>
          </p:spPr>
        </p:pic>
        <p:sp>
          <p:nvSpPr>
            <p:cNvPr id="29" name="Shape 3619"/>
            <p:cNvSpPr/>
            <p:nvPr/>
          </p:nvSpPr>
          <p:spPr>
            <a:xfrm>
              <a:off x="3295630" y="2787528"/>
              <a:ext cx="709816" cy="565586"/>
            </a:xfrm>
            <a:custGeom>
              <a:avLst/>
              <a:gdLst/>
              <a:ahLst/>
              <a:cxnLst/>
              <a:rect l="0" t="0" r="0" b="0"/>
              <a:pathLst>
                <a:path w="709816" h="565586">
                  <a:moveTo>
                    <a:pt x="0" y="565586"/>
                  </a:moveTo>
                  <a:lnTo>
                    <a:pt x="709816" y="565586"/>
                  </a:lnTo>
                  <a:lnTo>
                    <a:pt x="709816" y="0"/>
                  </a:lnTo>
                  <a:lnTo>
                    <a:pt x="0"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30" name="Rectangle 29"/>
            <p:cNvSpPr/>
            <p:nvPr/>
          </p:nvSpPr>
          <p:spPr>
            <a:xfrm>
              <a:off x="3481421" y="2942012"/>
              <a:ext cx="494508" cy="1586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Motor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Rectangle 30"/>
            <p:cNvSpPr/>
            <p:nvPr/>
          </p:nvSpPr>
          <p:spPr>
            <a:xfrm>
              <a:off x="3474097" y="3071288"/>
              <a:ext cx="469309" cy="1586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Driver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Shape 47966"/>
            <p:cNvSpPr/>
            <p:nvPr/>
          </p:nvSpPr>
          <p:spPr>
            <a:xfrm>
              <a:off x="2830193" y="2113673"/>
              <a:ext cx="760517" cy="121197"/>
            </a:xfrm>
            <a:custGeom>
              <a:avLst/>
              <a:gdLst/>
              <a:ahLst/>
              <a:cxnLst/>
              <a:rect l="0" t="0" r="0" b="0"/>
              <a:pathLst>
                <a:path w="760517" h="121197">
                  <a:moveTo>
                    <a:pt x="0" y="0"/>
                  </a:moveTo>
                  <a:lnTo>
                    <a:pt x="760517" y="0"/>
                  </a:lnTo>
                  <a:lnTo>
                    <a:pt x="760517" y="121197"/>
                  </a:lnTo>
                  <a:lnTo>
                    <a:pt x="0" y="121197"/>
                  </a:lnTo>
                  <a:lnTo>
                    <a:pt x="0" y="0"/>
                  </a:lnTo>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33" name="Shape 3625"/>
            <p:cNvSpPr/>
            <p:nvPr/>
          </p:nvSpPr>
          <p:spPr>
            <a:xfrm>
              <a:off x="2830193" y="2113673"/>
              <a:ext cx="760517" cy="121197"/>
            </a:xfrm>
            <a:custGeom>
              <a:avLst/>
              <a:gdLst/>
              <a:ahLst/>
              <a:cxnLst/>
              <a:rect l="0" t="0" r="0" b="0"/>
              <a:pathLst>
                <a:path w="760517" h="121197">
                  <a:moveTo>
                    <a:pt x="0" y="64"/>
                  </a:moveTo>
                  <a:lnTo>
                    <a:pt x="0" y="0"/>
                  </a:lnTo>
                  <a:lnTo>
                    <a:pt x="760517" y="0"/>
                  </a:lnTo>
                  <a:lnTo>
                    <a:pt x="760517" y="121197"/>
                  </a:lnTo>
                  <a:lnTo>
                    <a:pt x="0" y="121197"/>
                  </a:lnTo>
                  <a:lnTo>
                    <a:pt x="0" y="121133"/>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34" name="Picture 33"/>
            <p:cNvPicPr/>
            <p:nvPr/>
          </p:nvPicPr>
          <p:blipFill>
            <a:blip r:embed="rId7"/>
            <a:stretch>
              <a:fillRect/>
            </a:stretch>
          </p:blipFill>
          <p:spPr>
            <a:xfrm>
              <a:off x="2807972" y="2093833"/>
              <a:ext cx="765048" cy="124968"/>
            </a:xfrm>
            <a:prstGeom prst="rect">
              <a:avLst/>
            </a:prstGeom>
          </p:spPr>
        </p:pic>
        <p:sp>
          <p:nvSpPr>
            <p:cNvPr id="35" name="Shape 3627"/>
            <p:cNvSpPr/>
            <p:nvPr/>
          </p:nvSpPr>
          <p:spPr>
            <a:xfrm>
              <a:off x="2813969" y="2100746"/>
              <a:ext cx="760517" cy="121196"/>
            </a:xfrm>
            <a:custGeom>
              <a:avLst/>
              <a:gdLst/>
              <a:ahLst/>
              <a:cxnLst/>
              <a:rect l="0" t="0" r="0" b="0"/>
              <a:pathLst>
                <a:path w="760517" h="121196">
                  <a:moveTo>
                    <a:pt x="0" y="121196"/>
                  </a:moveTo>
                  <a:lnTo>
                    <a:pt x="760517" y="121196"/>
                  </a:lnTo>
                  <a:lnTo>
                    <a:pt x="760517" y="0"/>
                  </a:lnTo>
                  <a:lnTo>
                    <a:pt x="0"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36" name="Shape 3628"/>
            <p:cNvSpPr/>
            <p:nvPr/>
          </p:nvSpPr>
          <p:spPr>
            <a:xfrm>
              <a:off x="3438607" y="1636697"/>
              <a:ext cx="405609" cy="1163759"/>
            </a:xfrm>
            <a:custGeom>
              <a:avLst/>
              <a:gdLst/>
              <a:ahLst/>
              <a:cxnLst/>
              <a:rect l="0" t="0" r="0" b="0"/>
              <a:pathLst>
                <a:path w="405609" h="1163759">
                  <a:moveTo>
                    <a:pt x="202804" y="0"/>
                  </a:moveTo>
                  <a:lnTo>
                    <a:pt x="405609" y="93276"/>
                  </a:lnTo>
                  <a:lnTo>
                    <a:pt x="271758" y="93276"/>
                  </a:lnTo>
                  <a:lnTo>
                    <a:pt x="271758" y="1070483"/>
                  </a:lnTo>
                  <a:lnTo>
                    <a:pt x="405609" y="1070483"/>
                  </a:lnTo>
                  <a:lnTo>
                    <a:pt x="202804" y="1163759"/>
                  </a:lnTo>
                  <a:lnTo>
                    <a:pt x="0" y="1070483"/>
                  </a:lnTo>
                  <a:lnTo>
                    <a:pt x="133851" y="1070483"/>
                  </a:lnTo>
                  <a:lnTo>
                    <a:pt x="133851" y="93276"/>
                  </a:lnTo>
                  <a:lnTo>
                    <a:pt x="0" y="93276"/>
                  </a:lnTo>
                  <a:lnTo>
                    <a:pt x="202804" y="0"/>
                  </a:lnTo>
                  <a:close/>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37" name="Shape 3631"/>
            <p:cNvSpPr/>
            <p:nvPr/>
          </p:nvSpPr>
          <p:spPr>
            <a:xfrm>
              <a:off x="3438607" y="1636697"/>
              <a:ext cx="405609" cy="1163759"/>
            </a:xfrm>
            <a:custGeom>
              <a:avLst/>
              <a:gdLst/>
              <a:ahLst/>
              <a:cxnLst/>
              <a:rect l="0" t="0" r="0" b="0"/>
              <a:pathLst>
                <a:path w="405609" h="1163759">
                  <a:moveTo>
                    <a:pt x="133802" y="93276"/>
                  </a:moveTo>
                  <a:lnTo>
                    <a:pt x="0" y="93276"/>
                  </a:lnTo>
                  <a:lnTo>
                    <a:pt x="202804" y="0"/>
                  </a:lnTo>
                  <a:lnTo>
                    <a:pt x="405609" y="93276"/>
                  </a:lnTo>
                  <a:lnTo>
                    <a:pt x="271758" y="93276"/>
                  </a:lnTo>
                  <a:lnTo>
                    <a:pt x="271758" y="1070483"/>
                  </a:lnTo>
                  <a:lnTo>
                    <a:pt x="405609" y="1070483"/>
                  </a:lnTo>
                  <a:lnTo>
                    <a:pt x="202804" y="1163759"/>
                  </a:lnTo>
                  <a:lnTo>
                    <a:pt x="0" y="1070483"/>
                  </a:lnTo>
                  <a:lnTo>
                    <a:pt x="133802" y="1070483"/>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38" name="Picture 37"/>
            <p:cNvPicPr/>
            <p:nvPr/>
          </p:nvPicPr>
          <p:blipFill>
            <a:blip r:embed="rId8"/>
            <a:stretch>
              <a:fillRect/>
            </a:stretch>
          </p:blipFill>
          <p:spPr>
            <a:xfrm>
              <a:off x="3417572" y="1620377"/>
              <a:ext cx="411480" cy="1167384"/>
            </a:xfrm>
            <a:prstGeom prst="rect">
              <a:avLst/>
            </a:prstGeom>
          </p:spPr>
        </p:pic>
        <p:sp>
          <p:nvSpPr>
            <p:cNvPr id="39" name="Shape 3634"/>
            <p:cNvSpPr/>
            <p:nvPr/>
          </p:nvSpPr>
          <p:spPr>
            <a:xfrm>
              <a:off x="3422383" y="1623769"/>
              <a:ext cx="405609" cy="1163759"/>
            </a:xfrm>
            <a:custGeom>
              <a:avLst/>
              <a:gdLst/>
              <a:ahLst/>
              <a:cxnLst/>
              <a:rect l="0" t="0" r="0" b="0"/>
              <a:pathLst>
                <a:path w="405609" h="1163759">
                  <a:moveTo>
                    <a:pt x="202805" y="0"/>
                  </a:moveTo>
                  <a:lnTo>
                    <a:pt x="405609" y="93276"/>
                  </a:lnTo>
                  <a:lnTo>
                    <a:pt x="271758" y="93276"/>
                  </a:lnTo>
                  <a:lnTo>
                    <a:pt x="271758" y="1070483"/>
                  </a:lnTo>
                  <a:lnTo>
                    <a:pt x="405609" y="1070483"/>
                  </a:lnTo>
                  <a:lnTo>
                    <a:pt x="202805" y="1163759"/>
                  </a:lnTo>
                  <a:lnTo>
                    <a:pt x="0" y="1070483"/>
                  </a:lnTo>
                  <a:lnTo>
                    <a:pt x="133851" y="1070483"/>
                  </a:lnTo>
                  <a:lnTo>
                    <a:pt x="133851" y="93276"/>
                  </a:lnTo>
                  <a:lnTo>
                    <a:pt x="0" y="93276"/>
                  </a:lnTo>
                  <a:lnTo>
                    <a:pt x="202805"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40" name="Shape 3635"/>
            <p:cNvSpPr/>
            <p:nvPr/>
          </p:nvSpPr>
          <p:spPr>
            <a:xfrm>
              <a:off x="3210339" y="12928"/>
              <a:ext cx="862032" cy="686782"/>
            </a:xfrm>
            <a:custGeom>
              <a:avLst/>
              <a:gdLst/>
              <a:ahLst/>
              <a:cxnLst/>
              <a:rect l="0" t="0" r="0" b="0"/>
              <a:pathLst>
                <a:path w="862032" h="686782">
                  <a:moveTo>
                    <a:pt x="430960" y="0"/>
                  </a:moveTo>
                  <a:cubicBezTo>
                    <a:pt x="669030" y="0"/>
                    <a:pt x="861920" y="153695"/>
                    <a:pt x="862032" y="343391"/>
                  </a:cubicBezTo>
                  <a:cubicBezTo>
                    <a:pt x="862032" y="532997"/>
                    <a:pt x="669030" y="686782"/>
                    <a:pt x="431072" y="686782"/>
                  </a:cubicBezTo>
                  <a:cubicBezTo>
                    <a:pt x="193002" y="686782"/>
                    <a:pt x="113" y="532997"/>
                    <a:pt x="113" y="343391"/>
                  </a:cubicBezTo>
                  <a:cubicBezTo>
                    <a:pt x="0" y="153695"/>
                    <a:pt x="193002" y="0"/>
                    <a:pt x="430960" y="0"/>
                  </a:cubicBezTo>
                  <a:close/>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41" name="Shape 3638"/>
            <p:cNvSpPr/>
            <p:nvPr/>
          </p:nvSpPr>
          <p:spPr>
            <a:xfrm>
              <a:off x="3226507" y="12928"/>
              <a:ext cx="845864" cy="686782"/>
            </a:xfrm>
            <a:custGeom>
              <a:avLst/>
              <a:gdLst/>
              <a:ahLst/>
              <a:cxnLst/>
              <a:rect l="0" t="0" r="0" b="0"/>
              <a:pathLst>
                <a:path w="845864" h="686782">
                  <a:moveTo>
                    <a:pt x="0" y="255327"/>
                  </a:moveTo>
                  <a:lnTo>
                    <a:pt x="17754" y="209708"/>
                  </a:lnTo>
                  <a:cubicBezTo>
                    <a:pt x="83143" y="86454"/>
                    <a:pt x="236324" y="0"/>
                    <a:pt x="414792" y="0"/>
                  </a:cubicBezTo>
                  <a:cubicBezTo>
                    <a:pt x="652862" y="0"/>
                    <a:pt x="845752" y="153695"/>
                    <a:pt x="845864" y="343391"/>
                  </a:cubicBezTo>
                  <a:cubicBezTo>
                    <a:pt x="845864" y="532997"/>
                    <a:pt x="652862" y="686782"/>
                    <a:pt x="414904" y="686782"/>
                  </a:cubicBezTo>
                  <a:cubicBezTo>
                    <a:pt x="266111" y="686782"/>
                    <a:pt x="134965" y="626710"/>
                    <a:pt x="57531" y="535365"/>
                  </a:cubicBezTo>
                  <a:lnTo>
                    <a:pt x="57505" y="535327"/>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42" name="Picture 41"/>
            <p:cNvPicPr/>
            <p:nvPr/>
          </p:nvPicPr>
          <p:blipFill>
            <a:blip r:embed="rId9"/>
            <a:stretch>
              <a:fillRect/>
            </a:stretch>
          </p:blipFill>
          <p:spPr>
            <a:xfrm>
              <a:off x="3188972" y="-5222"/>
              <a:ext cx="868680" cy="691896"/>
            </a:xfrm>
            <a:prstGeom prst="rect">
              <a:avLst/>
            </a:prstGeom>
          </p:spPr>
        </p:pic>
        <p:sp>
          <p:nvSpPr>
            <p:cNvPr id="43" name="Shape 3641"/>
            <p:cNvSpPr/>
            <p:nvPr/>
          </p:nvSpPr>
          <p:spPr>
            <a:xfrm>
              <a:off x="3194227" y="0"/>
              <a:ext cx="861919" cy="686782"/>
            </a:xfrm>
            <a:custGeom>
              <a:avLst/>
              <a:gdLst/>
              <a:ahLst/>
              <a:cxnLst/>
              <a:rect l="0" t="0" r="0" b="0"/>
              <a:pathLst>
                <a:path w="861919" h="686782">
                  <a:moveTo>
                    <a:pt x="0" y="343391"/>
                  </a:moveTo>
                  <a:cubicBezTo>
                    <a:pt x="0" y="153696"/>
                    <a:pt x="192890" y="0"/>
                    <a:pt x="430847" y="0"/>
                  </a:cubicBezTo>
                  <a:cubicBezTo>
                    <a:pt x="668917" y="0"/>
                    <a:pt x="861919" y="153696"/>
                    <a:pt x="861919" y="343391"/>
                  </a:cubicBezTo>
                  <a:cubicBezTo>
                    <a:pt x="861919" y="343391"/>
                    <a:pt x="861919" y="343391"/>
                    <a:pt x="861919" y="343391"/>
                  </a:cubicBezTo>
                  <a:cubicBezTo>
                    <a:pt x="861919" y="532997"/>
                    <a:pt x="668917" y="686782"/>
                    <a:pt x="430960" y="686782"/>
                  </a:cubicBezTo>
                  <a:cubicBezTo>
                    <a:pt x="192890" y="686782"/>
                    <a:pt x="0" y="532997"/>
                    <a:pt x="0" y="343391"/>
                  </a:cubicBez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44" name="Rectangle 43"/>
            <p:cNvSpPr/>
            <p:nvPr/>
          </p:nvSpPr>
          <p:spPr>
            <a:xfrm>
              <a:off x="3345317" y="215082"/>
              <a:ext cx="789267" cy="1586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DC Motor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Rectangle 44"/>
            <p:cNvSpPr/>
            <p:nvPr/>
          </p:nvSpPr>
          <p:spPr>
            <a:xfrm>
              <a:off x="3512518" y="344359"/>
              <a:ext cx="299499" cy="15861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Left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Shape 3644"/>
            <p:cNvSpPr/>
            <p:nvPr/>
          </p:nvSpPr>
          <p:spPr>
            <a:xfrm>
              <a:off x="3261041" y="3770022"/>
              <a:ext cx="862032" cy="686784"/>
            </a:xfrm>
            <a:custGeom>
              <a:avLst/>
              <a:gdLst/>
              <a:ahLst/>
              <a:cxnLst/>
              <a:rect l="0" t="0" r="0" b="0"/>
              <a:pathLst>
                <a:path w="862032" h="686784">
                  <a:moveTo>
                    <a:pt x="430959" y="0"/>
                  </a:moveTo>
                  <a:cubicBezTo>
                    <a:pt x="669029" y="0"/>
                    <a:pt x="861919" y="153740"/>
                    <a:pt x="862032" y="343391"/>
                  </a:cubicBezTo>
                  <a:cubicBezTo>
                    <a:pt x="862032" y="533042"/>
                    <a:pt x="669029" y="686784"/>
                    <a:pt x="431072" y="686784"/>
                  </a:cubicBezTo>
                  <a:cubicBezTo>
                    <a:pt x="193002" y="686784"/>
                    <a:pt x="112" y="533042"/>
                    <a:pt x="112" y="343391"/>
                  </a:cubicBezTo>
                  <a:cubicBezTo>
                    <a:pt x="0" y="153740"/>
                    <a:pt x="193002" y="0"/>
                    <a:pt x="430959" y="0"/>
                  </a:cubicBezTo>
                  <a:close/>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47" name="Shape 3647"/>
            <p:cNvSpPr/>
            <p:nvPr/>
          </p:nvSpPr>
          <p:spPr>
            <a:xfrm>
              <a:off x="3276702" y="3770022"/>
              <a:ext cx="846371" cy="686784"/>
            </a:xfrm>
            <a:custGeom>
              <a:avLst/>
              <a:gdLst/>
              <a:ahLst/>
              <a:cxnLst/>
              <a:rect l="0" t="0" r="0" b="0"/>
              <a:pathLst>
                <a:path w="846371" h="686784">
                  <a:moveTo>
                    <a:pt x="0" y="256643"/>
                  </a:moveTo>
                  <a:lnTo>
                    <a:pt x="18261" y="209728"/>
                  </a:lnTo>
                  <a:cubicBezTo>
                    <a:pt x="83650" y="86479"/>
                    <a:pt x="236831" y="0"/>
                    <a:pt x="415298" y="0"/>
                  </a:cubicBezTo>
                  <a:cubicBezTo>
                    <a:pt x="653368" y="0"/>
                    <a:pt x="846258" y="153740"/>
                    <a:pt x="846371" y="343391"/>
                  </a:cubicBezTo>
                  <a:cubicBezTo>
                    <a:pt x="846371" y="533042"/>
                    <a:pt x="653368" y="686784"/>
                    <a:pt x="415411" y="686784"/>
                  </a:cubicBezTo>
                  <a:cubicBezTo>
                    <a:pt x="266617" y="686784"/>
                    <a:pt x="135472" y="626728"/>
                    <a:pt x="58037" y="535385"/>
                  </a:cubicBezTo>
                  <a:lnTo>
                    <a:pt x="58010" y="535345"/>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48" name="Picture 47"/>
            <p:cNvPicPr/>
            <p:nvPr/>
          </p:nvPicPr>
          <p:blipFill>
            <a:blip r:embed="rId10"/>
            <a:stretch>
              <a:fillRect/>
            </a:stretch>
          </p:blipFill>
          <p:spPr>
            <a:xfrm>
              <a:off x="3239772" y="3753977"/>
              <a:ext cx="868680" cy="691897"/>
            </a:xfrm>
            <a:prstGeom prst="rect">
              <a:avLst/>
            </a:prstGeom>
          </p:spPr>
        </p:pic>
        <p:sp>
          <p:nvSpPr>
            <p:cNvPr id="49" name="Shape 3650"/>
            <p:cNvSpPr/>
            <p:nvPr/>
          </p:nvSpPr>
          <p:spPr>
            <a:xfrm>
              <a:off x="3244928" y="3757094"/>
              <a:ext cx="861920" cy="686785"/>
            </a:xfrm>
            <a:custGeom>
              <a:avLst/>
              <a:gdLst/>
              <a:ahLst/>
              <a:cxnLst/>
              <a:rect l="0" t="0" r="0" b="0"/>
              <a:pathLst>
                <a:path w="861920" h="686785">
                  <a:moveTo>
                    <a:pt x="0" y="343391"/>
                  </a:moveTo>
                  <a:cubicBezTo>
                    <a:pt x="0" y="153741"/>
                    <a:pt x="192890" y="0"/>
                    <a:pt x="430847" y="0"/>
                  </a:cubicBezTo>
                  <a:cubicBezTo>
                    <a:pt x="668917" y="0"/>
                    <a:pt x="861920" y="153741"/>
                    <a:pt x="861920" y="343391"/>
                  </a:cubicBezTo>
                  <a:cubicBezTo>
                    <a:pt x="861920" y="343391"/>
                    <a:pt x="861920" y="343391"/>
                    <a:pt x="861920" y="343391"/>
                  </a:cubicBezTo>
                  <a:cubicBezTo>
                    <a:pt x="861920" y="533042"/>
                    <a:pt x="668917" y="686785"/>
                    <a:pt x="430960" y="686785"/>
                  </a:cubicBezTo>
                  <a:cubicBezTo>
                    <a:pt x="192890" y="686785"/>
                    <a:pt x="0" y="533042"/>
                    <a:pt x="0" y="343391"/>
                  </a:cubicBez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50" name="Rectangle 49"/>
            <p:cNvSpPr/>
            <p:nvPr/>
          </p:nvSpPr>
          <p:spPr>
            <a:xfrm>
              <a:off x="3396018" y="3972176"/>
              <a:ext cx="789267" cy="1586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DC Motor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1" name="Rectangle 50"/>
            <p:cNvSpPr/>
            <p:nvPr/>
          </p:nvSpPr>
          <p:spPr>
            <a:xfrm>
              <a:off x="3525588" y="4101452"/>
              <a:ext cx="399691" cy="158616"/>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850">
                  <a:effectLst/>
                  <a:latin typeface="Calibri" panose="020F0502020204030204" pitchFamily="34" charset="0"/>
                  <a:ea typeface="Calibri" panose="020F0502020204030204" pitchFamily="34" charset="0"/>
                  <a:cs typeface="Times New Roman" panose="02020603050405020304" pitchFamily="18" charset="0"/>
                </a:rPr>
                <a:t>Right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2" name="Shape 3653"/>
            <p:cNvSpPr/>
            <p:nvPr/>
          </p:nvSpPr>
          <p:spPr>
            <a:xfrm>
              <a:off x="3438607" y="699710"/>
              <a:ext cx="405609" cy="363591"/>
            </a:xfrm>
            <a:custGeom>
              <a:avLst/>
              <a:gdLst/>
              <a:ahLst/>
              <a:cxnLst/>
              <a:rect l="0" t="0" r="0" b="0"/>
              <a:pathLst>
                <a:path w="405609" h="363591">
                  <a:moveTo>
                    <a:pt x="202804" y="0"/>
                  </a:moveTo>
                  <a:lnTo>
                    <a:pt x="405609" y="161596"/>
                  </a:lnTo>
                  <a:lnTo>
                    <a:pt x="271758" y="161596"/>
                  </a:lnTo>
                  <a:lnTo>
                    <a:pt x="271758" y="363591"/>
                  </a:lnTo>
                  <a:lnTo>
                    <a:pt x="133851" y="363591"/>
                  </a:lnTo>
                  <a:lnTo>
                    <a:pt x="133851" y="161596"/>
                  </a:lnTo>
                  <a:lnTo>
                    <a:pt x="0" y="161596"/>
                  </a:lnTo>
                  <a:lnTo>
                    <a:pt x="202804" y="0"/>
                  </a:lnTo>
                  <a:close/>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53" name="Shape 3656"/>
            <p:cNvSpPr/>
            <p:nvPr/>
          </p:nvSpPr>
          <p:spPr>
            <a:xfrm>
              <a:off x="3438607" y="861242"/>
              <a:ext cx="133802" cy="64"/>
            </a:xfrm>
            <a:custGeom>
              <a:avLst/>
              <a:gdLst/>
              <a:ahLst/>
              <a:cxnLst/>
              <a:rect l="0" t="0" r="0" b="0"/>
              <a:pathLst>
                <a:path w="133802" h="64">
                  <a:moveTo>
                    <a:pt x="133802" y="64"/>
                  </a:moveTo>
                  <a:lnTo>
                    <a:pt x="0" y="64"/>
                  </a:lnTo>
                  <a:lnTo>
                    <a:pt x="80" y="0"/>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sp>
          <p:nvSpPr>
            <p:cNvPr id="54" name="Shape 3657"/>
            <p:cNvSpPr/>
            <p:nvPr/>
          </p:nvSpPr>
          <p:spPr>
            <a:xfrm>
              <a:off x="3572458" y="699710"/>
              <a:ext cx="271758" cy="363591"/>
            </a:xfrm>
            <a:custGeom>
              <a:avLst/>
              <a:gdLst/>
              <a:ahLst/>
              <a:cxnLst/>
              <a:rect l="0" t="0" r="0" b="0"/>
              <a:pathLst>
                <a:path w="271758" h="363591">
                  <a:moveTo>
                    <a:pt x="68846" y="85"/>
                  </a:moveTo>
                  <a:lnTo>
                    <a:pt x="68953" y="0"/>
                  </a:lnTo>
                  <a:lnTo>
                    <a:pt x="271758" y="161596"/>
                  </a:lnTo>
                  <a:lnTo>
                    <a:pt x="137907" y="161596"/>
                  </a:lnTo>
                  <a:lnTo>
                    <a:pt x="137907" y="363591"/>
                  </a:lnTo>
                  <a:lnTo>
                    <a:pt x="0" y="363591"/>
                  </a:lnTo>
                  <a:lnTo>
                    <a:pt x="0" y="363527"/>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55" name="Picture 54"/>
            <p:cNvPicPr/>
            <p:nvPr/>
          </p:nvPicPr>
          <p:blipFill>
            <a:blip r:embed="rId11"/>
            <a:stretch>
              <a:fillRect/>
            </a:stretch>
          </p:blipFill>
          <p:spPr>
            <a:xfrm>
              <a:off x="3417572" y="683625"/>
              <a:ext cx="411480" cy="368808"/>
            </a:xfrm>
            <a:prstGeom prst="rect">
              <a:avLst/>
            </a:prstGeom>
          </p:spPr>
        </p:pic>
        <p:sp>
          <p:nvSpPr>
            <p:cNvPr id="56" name="Shape 3660"/>
            <p:cNvSpPr/>
            <p:nvPr/>
          </p:nvSpPr>
          <p:spPr>
            <a:xfrm>
              <a:off x="3422383" y="686782"/>
              <a:ext cx="405609" cy="363591"/>
            </a:xfrm>
            <a:custGeom>
              <a:avLst/>
              <a:gdLst/>
              <a:ahLst/>
              <a:cxnLst/>
              <a:rect l="0" t="0" r="0" b="0"/>
              <a:pathLst>
                <a:path w="405609" h="363591">
                  <a:moveTo>
                    <a:pt x="202805" y="0"/>
                  </a:moveTo>
                  <a:lnTo>
                    <a:pt x="0" y="161596"/>
                  </a:lnTo>
                  <a:lnTo>
                    <a:pt x="133851" y="161596"/>
                  </a:lnTo>
                  <a:lnTo>
                    <a:pt x="133851" y="363591"/>
                  </a:lnTo>
                  <a:lnTo>
                    <a:pt x="271758" y="363591"/>
                  </a:lnTo>
                  <a:lnTo>
                    <a:pt x="271758" y="161596"/>
                  </a:lnTo>
                  <a:lnTo>
                    <a:pt x="405609" y="161596"/>
                  </a:lnTo>
                  <a:lnTo>
                    <a:pt x="202805" y="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57" name="Shape 3661"/>
            <p:cNvSpPr/>
            <p:nvPr/>
          </p:nvSpPr>
          <p:spPr>
            <a:xfrm>
              <a:off x="3489308" y="3366041"/>
              <a:ext cx="405609" cy="403981"/>
            </a:xfrm>
            <a:custGeom>
              <a:avLst/>
              <a:gdLst/>
              <a:ahLst/>
              <a:cxnLst/>
              <a:rect l="0" t="0" r="0" b="0"/>
              <a:pathLst>
                <a:path w="405609" h="403981">
                  <a:moveTo>
                    <a:pt x="133851" y="0"/>
                  </a:moveTo>
                  <a:lnTo>
                    <a:pt x="271758" y="0"/>
                  </a:lnTo>
                  <a:lnTo>
                    <a:pt x="271758" y="242385"/>
                  </a:lnTo>
                  <a:lnTo>
                    <a:pt x="405609" y="242385"/>
                  </a:lnTo>
                  <a:lnTo>
                    <a:pt x="202805" y="403981"/>
                  </a:lnTo>
                  <a:lnTo>
                    <a:pt x="0" y="242385"/>
                  </a:lnTo>
                  <a:lnTo>
                    <a:pt x="133851" y="242385"/>
                  </a:lnTo>
                  <a:lnTo>
                    <a:pt x="133851" y="0"/>
                  </a:lnTo>
                  <a:close/>
                </a:path>
              </a:pathLst>
            </a:custGeom>
            <a:ln w="0" cap="rnd">
              <a:round/>
            </a:ln>
          </p:spPr>
          <p:style>
            <a:lnRef idx="0">
              <a:srgbClr val="000000">
                <a:alpha val="0"/>
              </a:srgbClr>
            </a:lnRef>
            <a:fillRef idx="1">
              <a:srgbClr val="CDCDCD">
                <a:alpha val="49803"/>
              </a:srgbClr>
            </a:fillRef>
            <a:effectRef idx="0">
              <a:scrgbClr r="0" g="0" b="0"/>
            </a:effectRef>
            <a:fontRef idx="none"/>
          </p:style>
          <p:txBody>
            <a:bodyPr/>
            <a:lstStyle/>
            <a:p>
              <a:endParaRPr lang="en-US"/>
            </a:p>
          </p:txBody>
        </p:sp>
        <p:sp>
          <p:nvSpPr>
            <p:cNvPr id="58" name="Shape 3664"/>
            <p:cNvSpPr/>
            <p:nvPr/>
          </p:nvSpPr>
          <p:spPr>
            <a:xfrm>
              <a:off x="3489308" y="3608426"/>
              <a:ext cx="133802" cy="64"/>
            </a:xfrm>
            <a:custGeom>
              <a:avLst/>
              <a:gdLst/>
              <a:ahLst/>
              <a:cxnLst/>
              <a:rect l="0" t="0" r="0" b="0"/>
              <a:pathLst>
                <a:path w="133802" h="64">
                  <a:moveTo>
                    <a:pt x="80" y="64"/>
                  </a:moveTo>
                  <a:lnTo>
                    <a:pt x="0" y="0"/>
                  </a:lnTo>
                  <a:lnTo>
                    <a:pt x="133802" y="0"/>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sp>
          <p:nvSpPr>
            <p:cNvPr id="59" name="Shape 3665"/>
            <p:cNvSpPr/>
            <p:nvPr/>
          </p:nvSpPr>
          <p:spPr>
            <a:xfrm>
              <a:off x="3623159" y="3366041"/>
              <a:ext cx="271759" cy="403981"/>
            </a:xfrm>
            <a:custGeom>
              <a:avLst/>
              <a:gdLst/>
              <a:ahLst/>
              <a:cxnLst/>
              <a:rect l="0" t="0" r="0" b="0"/>
              <a:pathLst>
                <a:path w="271759" h="403981">
                  <a:moveTo>
                    <a:pt x="0" y="64"/>
                  </a:moveTo>
                  <a:lnTo>
                    <a:pt x="0" y="0"/>
                  </a:lnTo>
                  <a:lnTo>
                    <a:pt x="137907" y="0"/>
                  </a:lnTo>
                  <a:lnTo>
                    <a:pt x="137907" y="242385"/>
                  </a:lnTo>
                  <a:lnTo>
                    <a:pt x="271759" y="242385"/>
                  </a:lnTo>
                  <a:lnTo>
                    <a:pt x="68954" y="403981"/>
                  </a:lnTo>
                  <a:lnTo>
                    <a:pt x="68846" y="403895"/>
                  </a:lnTo>
                </a:path>
              </a:pathLst>
            </a:custGeom>
            <a:ln w="2244" cap="rnd">
              <a:round/>
            </a:ln>
          </p:spPr>
          <p:style>
            <a:lnRef idx="1">
              <a:srgbClr val="CDCDCD">
                <a:alpha val="49803"/>
              </a:srgbClr>
            </a:lnRef>
            <a:fillRef idx="0">
              <a:srgbClr val="000000">
                <a:alpha val="0"/>
              </a:srgbClr>
            </a:fillRef>
            <a:effectRef idx="0">
              <a:scrgbClr r="0" g="0" b="0"/>
            </a:effectRef>
            <a:fontRef idx="none"/>
          </p:style>
          <p:txBody>
            <a:bodyPr/>
            <a:lstStyle/>
            <a:p>
              <a:endParaRPr lang="en-US"/>
            </a:p>
          </p:txBody>
        </p:sp>
        <p:pic>
          <p:nvPicPr>
            <p:cNvPr id="60" name="Picture 59"/>
            <p:cNvPicPr/>
            <p:nvPr/>
          </p:nvPicPr>
          <p:blipFill>
            <a:blip r:embed="rId12"/>
            <a:stretch>
              <a:fillRect/>
            </a:stretch>
          </p:blipFill>
          <p:spPr>
            <a:xfrm>
              <a:off x="3468372" y="3347577"/>
              <a:ext cx="411480" cy="411480"/>
            </a:xfrm>
            <a:prstGeom prst="rect">
              <a:avLst/>
            </a:prstGeom>
          </p:spPr>
        </p:pic>
        <p:sp>
          <p:nvSpPr>
            <p:cNvPr id="61" name="Shape 3668"/>
            <p:cNvSpPr/>
            <p:nvPr/>
          </p:nvSpPr>
          <p:spPr>
            <a:xfrm>
              <a:off x="3473083" y="3353114"/>
              <a:ext cx="405609" cy="403980"/>
            </a:xfrm>
            <a:custGeom>
              <a:avLst/>
              <a:gdLst/>
              <a:ahLst/>
              <a:cxnLst/>
              <a:rect l="0" t="0" r="0" b="0"/>
              <a:pathLst>
                <a:path w="405609" h="403980">
                  <a:moveTo>
                    <a:pt x="202805" y="403980"/>
                  </a:moveTo>
                  <a:lnTo>
                    <a:pt x="405609" y="242384"/>
                  </a:lnTo>
                  <a:lnTo>
                    <a:pt x="271759" y="242384"/>
                  </a:lnTo>
                  <a:lnTo>
                    <a:pt x="271759" y="0"/>
                  </a:lnTo>
                  <a:lnTo>
                    <a:pt x="133852" y="0"/>
                  </a:lnTo>
                  <a:lnTo>
                    <a:pt x="133852" y="242384"/>
                  </a:lnTo>
                  <a:lnTo>
                    <a:pt x="0" y="242384"/>
                  </a:lnTo>
                  <a:lnTo>
                    <a:pt x="202805" y="403980"/>
                  </a:lnTo>
                  <a:close/>
                </a:path>
              </a:pathLst>
            </a:custGeom>
            <a:ln w="2244" cap="rnd">
              <a:round/>
            </a:ln>
          </p:spPr>
          <p:style>
            <a:lnRef idx="1">
              <a:srgbClr val="404040"/>
            </a:lnRef>
            <a:fillRef idx="0">
              <a:srgbClr val="000000">
                <a:alpha val="0"/>
              </a:srgbClr>
            </a:fillRef>
            <a:effectRef idx="0">
              <a:scrgbClr r="0" g="0" b="0"/>
            </a:effectRef>
            <a:fontRef idx="none"/>
          </p:style>
          <p:txBody>
            <a:bodyPr/>
            <a:lstStyle/>
            <a:p>
              <a:endParaRPr lang="en-US"/>
            </a:p>
          </p:txBody>
        </p:sp>
        <p:sp>
          <p:nvSpPr>
            <p:cNvPr id="62" name="Rectangle 61"/>
            <p:cNvSpPr/>
            <p:nvPr/>
          </p:nvSpPr>
          <p:spPr>
            <a:xfrm>
              <a:off x="4147314" y="4341073"/>
              <a:ext cx="50673" cy="22438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p>
          </p:txBody>
        </p:sp>
      </p:grpSp>
      <p:sp>
        <p:nvSpPr>
          <p:cNvPr id="63" name="Slide Number Placeholder 62"/>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4869896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dirty="0" smtClean="0">
                <a:solidFill>
                  <a:srgbClr val="FF0000"/>
                </a:solidFill>
              </a:rPr>
              <a:t>MPU 6050 </a:t>
            </a:r>
            <a:endParaRPr lang="en-US" dirty="0">
              <a:solidFill>
                <a:srgbClr val="FF0000"/>
              </a:solidFill>
            </a:endParaRPr>
          </a:p>
        </p:txBody>
      </p:sp>
      <p:sp>
        <p:nvSpPr>
          <p:cNvPr id="4" name="Text Placeholder 3"/>
          <p:cNvSpPr>
            <a:spLocks noGrp="1"/>
          </p:cNvSpPr>
          <p:nvPr>
            <p:ph type="body" sz="half" idx="2"/>
          </p:nvPr>
        </p:nvSpPr>
        <p:spPr/>
        <p:txBody>
          <a:bodyPr>
            <a:normAutofit/>
          </a:bodyPr>
          <a:lstStyle/>
          <a:p>
            <a:pPr marL="342900" indent="-342900">
              <a:buFont typeface="+mj-lt"/>
              <a:buAutoNum type="arabicPeriod"/>
            </a:pPr>
            <a:r>
              <a:rPr lang="en-US" dirty="0" smtClean="0">
                <a:solidFill>
                  <a:schemeClr val="tx1"/>
                </a:solidFill>
              </a:rPr>
              <a:t>Inertial </a:t>
            </a:r>
            <a:r>
              <a:rPr lang="en-US" dirty="0">
                <a:solidFill>
                  <a:schemeClr val="tx1"/>
                </a:solidFill>
              </a:rPr>
              <a:t>Measurement Unit (IMU) </a:t>
            </a:r>
            <a:r>
              <a:rPr lang="en-US" dirty="0" smtClean="0">
                <a:solidFill>
                  <a:schemeClr val="tx1"/>
                </a:solidFill>
              </a:rPr>
              <a:t>MPU 6050 contains gyroscope and accelerometer both</a:t>
            </a:r>
          </a:p>
          <a:p>
            <a:pPr marL="342900" indent="-342900">
              <a:buFont typeface="+mj-lt"/>
              <a:buAutoNum type="arabicPeriod"/>
            </a:pPr>
            <a:r>
              <a:rPr lang="en-US" dirty="0" smtClean="0">
                <a:solidFill>
                  <a:schemeClr val="tx1"/>
                </a:solidFill>
              </a:rPr>
              <a:t>Gyroscope senses tilt angle while accelerometer senses linear acceleration</a:t>
            </a:r>
          </a:p>
          <a:p>
            <a:pPr marL="342900" indent="-342900">
              <a:buFont typeface="+mj-lt"/>
              <a:buAutoNum type="arabicPeriod"/>
            </a:pPr>
            <a:r>
              <a:rPr lang="en-US" dirty="0" smtClean="0">
                <a:solidFill>
                  <a:schemeClr val="tx1"/>
                </a:solidFill>
              </a:rPr>
              <a:t>This chip uses I2C (Inter Integrated Circuit) protocol for communication.</a:t>
            </a:r>
          </a:p>
          <a:p>
            <a:pPr marL="342900" indent="-342900">
              <a:buFont typeface="+mj-lt"/>
              <a:buAutoNum type="arabicPeriod"/>
            </a:pPr>
            <a:r>
              <a:rPr lang="en-US" dirty="0" smtClean="0">
                <a:solidFill>
                  <a:schemeClr val="tx1"/>
                </a:solidFill>
              </a:rPr>
              <a:t>The </a:t>
            </a:r>
            <a:r>
              <a:rPr lang="en-US" dirty="0">
                <a:solidFill>
                  <a:schemeClr val="tx1"/>
                </a:solidFill>
              </a:rPr>
              <a:t>module has on board Digital Motion Processor (DMP) capable of processing complex 9-axis Motion-Fusion algorithms</a:t>
            </a:r>
            <a:r>
              <a:rPr lang="en-US" dirty="0" smtClean="0">
                <a:solidFill>
                  <a:schemeClr val="tx1"/>
                </a:solidFill>
              </a:rPr>
              <a:t>.</a:t>
            </a:r>
          </a:p>
        </p:txBody>
      </p:sp>
      <p:pic>
        <p:nvPicPr>
          <p:cNvPr id="4098" name="Picture 2" descr="Image result for mpu 605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85463" y="1422400"/>
            <a:ext cx="3082834" cy="427851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5790635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DC Geared Motors</a:t>
            </a:r>
            <a:endParaRPr lang="en-US" dirty="0">
              <a:solidFill>
                <a:srgbClr val="FF0000"/>
              </a:solidFill>
            </a:endParaRPr>
          </a:p>
        </p:txBody>
      </p:sp>
      <p:sp>
        <p:nvSpPr>
          <p:cNvPr id="4" name="Text Placeholder 3"/>
          <p:cNvSpPr>
            <a:spLocks noGrp="1"/>
          </p:cNvSpPr>
          <p:nvPr>
            <p:ph type="body" sz="half" idx="2"/>
          </p:nvPr>
        </p:nvSpPr>
        <p:spPr/>
        <p:txBody>
          <a:bodyPr>
            <a:normAutofit/>
          </a:bodyPr>
          <a:lstStyle/>
          <a:p>
            <a:pPr marL="342900" indent="-342900">
              <a:buFont typeface="+mj-lt"/>
              <a:buAutoNum type="arabicPeriod"/>
            </a:pPr>
            <a:r>
              <a:rPr lang="en-US" dirty="0">
                <a:solidFill>
                  <a:schemeClr val="tx1"/>
                </a:solidFill>
              </a:rPr>
              <a:t>T</a:t>
            </a:r>
            <a:r>
              <a:rPr lang="en-US" dirty="0" smtClean="0">
                <a:solidFill>
                  <a:schemeClr val="tx1"/>
                </a:solidFill>
              </a:rPr>
              <a:t>he </a:t>
            </a:r>
            <a:r>
              <a:rPr lang="en-US" dirty="0">
                <a:solidFill>
                  <a:schemeClr val="tx1"/>
                </a:solidFill>
              </a:rPr>
              <a:t>DC gear motor used as the actuator of the two wheel balancing </a:t>
            </a:r>
            <a:r>
              <a:rPr lang="en-US" dirty="0" smtClean="0">
                <a:solidFill>
                  <a:schemeClr val="tx1"/>
                </a:solidFill>
              </a:rPr>
              <a:t>robot</a:t>
            </a:r>
          </a:p>
          <a:p>
            <a:pPr marL="342900" lvl="0" indent="-342900">
              <a:buFont typeface="+mj-lt"/>
              <a:buAutoNum type="arabicPeriod"/>
            </a:pPr>
            <a:r>
              <a:rPr lang="en-US" dirty="0" smtClean="0">
                <a:solidFill>
                  <a:schemeClr val="tx1"/>
                </a:solidFill>
              </a:rPr>
              <a:t>High torque motors are required to drag the whole system, so chosen motors have </a:t>
            </a:r>
            <a:r>
              <a:rPr lang="en-US" dirty="0">
                <a:solidFill>
                  <a:schemeClr val="tx1"/>
                </a:solidFill>
              </a:rPr>
              <a:t>rated torque </a:t>
            </a:r>
            <a:r>
              <a:rPr lang="en-US" dirty="0" smtClean="0">
                <a:solidFill>
                  <a:schemeClr val="tx1"/>
                </a:solidFill>
              </a:rPr>
              <a:t>0.127Nm</a:t>
            </a:r>
          </a:p>
          <a:p>
            <a:pPr marL="342900" lvl="0" indent="-342900">
              <a:buFont typeface="+mj-lt"/>
              <a:buAutoNum type="arabicPeriod"/>
            </a:pPr>
            <a:r>
              <a:rPr lang="en-US" dirty="0" smtClean="0">
                <a:solidFill>
                  <a:schemeClr val="tx1"/>
                </a:solidFill>
              </a:rPr>
              <a:t>High speed assures quick response to tilt angle, so rated </a:t>
            </a:r>
            <a:r>
              <a:rPr lang="en-US" dirty="0">
                <a:solidFill>
                  <a:schemeClr val="tx1"/>
                </a:solidFill>
              </a:rPr>
              <a:t>speed is </a:t>
            </a:r>
            <a:r>
              <a:rPr lang="en-US" dirty="0" smtClean="0">
                <a:solidFill>
                  <a:schemeClr val="tx1"/>
                </a:solidFill>
              </a:rPr>
              <a:t>130rpm</a:t>
            </a:r>
            <a:endParaRPr lang="en-US" dirty="0">
              <a:solidFill>
                <a:schemeClr val="tx1"/>
              </a:solidFill>
            </a:endParaRPr>
          </a:p>
        </p:txBody>
      </p:sp>
      <p:pic>
        <p:nvPicPr>
          <p:cNvPr id="5" name="Content Placeholder 4" descr="Image result for dc geared motor 12v"/>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87190" y="1422400"/>
            <a:ext cx="2902730" cy="3979227"/>
          </a:xfrm>
          <a:prstGeom prst="rect">
            <a:avLst/>
          </a:prstGeom>
          <a:noFill/>
          <a:ln>
            <a:noFill/>
          </a:ln>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647213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Bluetooth Module HC-06</a:t>
            </a:r>
            <a:endParaRPr lang="en-US" dirty="0">
              <a:solidFill>
                <a:srgbClr val="FF0000"/>
              </a:solidFill>
            </a:endParaRPr>
          </a:p>
        </p:txBody>
      </p:sp>
      <p:sp>
        <p:nvSpPr>
          <p:cNvPr id="4" name="Text Placeholder 3"/>
          <p:cNvSpPr>
            <a:spLocks noGrp="1"/>
          </p:cNvSpPr>
          <p:nvPr>
            <p:ph type="body" sz="half" idx="2"/>
          </p:nvPr>
        </p:nvSpPr>
        <p:spPr/>
        <p:txBody>
          <a:bodyPr/>
          <a:lstStyle/>
          <a:p>
            <a:pPr marL="342900" indent="-342900">
              <a:buFont typeface="+mj-lt"/>
              <a:buAutoNum type="arabicPeriod"/>
            </a:pPr>
            <a:r>
              <a:rPr lang="en-US" dirty="0">
                <a:solidFill>
                  <a:schemeClr val="tx1"/>
                </a:solidFill>
              </a:rPr>
              <a:t>The HC-06 is a class 2 slave Bluetooth module designed for transparent wireless serial communication. Once it is paired to a master Bluetooth device such as PC, smart phones and </a:t>
            </a:r>
            <a:r>
              <a:rPr lang="en-US" dirty="0" smtClean="0">
                <a:solidFill>
                  <a:schemeClr val="tx1"/>
                </a:solidFill>
              </a:rPr>
              <a:t>tablet.</a:t>
            </a:r>
          </a:p>
          <a:p>
            <a:r>
              <a:rPr lang="en-US" dirty="0" smtClean="0">
                <a:solidFill>
                  <a:schemeClr val="tx1"/>
                </a:solidFill>
              </a:rPr>
              <a:t>    The features are as follow:</a:t>
            </a:r>
          </a:p>
          <a:p>
            <a:pPr marL="342900" indent="-342900">
              <a:buFont typeface="+mj-lt"/>
              <a:buAutoNum type="arabicPeriod"/>
            </a:pPr>
            <a:r>
              <a:rPr lang="en-US" dirty="0">
                <a:solidFill>
                  <a:schemeClr val="tx1"/>
                </a:solidFill>
              </a:rPr>
              <a:t>Bluetooth v2.0+EDR</a:t>
            </a:r>
          </a:p>
          <a:p>
            <a:pPr marL="342900" indent="-342900">
              <a:buFont typeface="+mj-lt"/>
              <a:buAutoNum type="arabicPeriod"/>
            </a:pPr>
            <a:r>
              <a:rPr lang="en-US" dirty="0">
                <a:solidFill>
                  <a:schemeClr val="tx1"/>
                </a:solidFill>
              </a:rPr>
              <a:t>2.4GHz ISM band frequency</a:t>
            </a:r>
          </a:p>
          <a:p>
            <a:pPr marL="342900" indent="-342900">
              <a:buFont typeface="+mj-lt"/>
              <a:buAutoNum type="arabicPeriod"/>
            </a:pPr>
            <a:r>
              <a:rPr lang="en-US" dirty="0">
                <a:solidFill>
                  <a:schemeClr val="tx1"/>
                </a:solidFill>
              </a:rPr>
              <a:t>Default </a:t>
            </a:r>
            <a:r>
              <a:rPr lang="en-US" dirty="0" smtClean="0">
                <a:solidFill>
                  <a:schemeClr val="tx1"/>
                </a:solidFill>
              </a:rPr>
              <a:t>baud rate: 32400</a:t>
            </a:r>
            <a:endParaRPr lang="en-US" dirty="0">
              <a:solidFill>
                <a:schemeClr val="tx1"/>
              </a:solidFill>
            </a:endParaRPr>
          </a:p>
          <a:p>
            <a:pPr marL="342900" indent="-342900">
              <a:buFont typeface="+mj-lt"/>
              <a:buAutoNum type="arabicPeriod"/>
            </a:pPr>
            <a:r>
              <a:rPr lang="en-US" dirty="0">
                <a:solidFill>
                  <a:schemeClr val="tx1"/>
                </a:solidFill>
              </a:rPr>
              <a:t>Power supply: 3.6V to 6V </a:t>
            </a:r>
            <a:r>
              <a:rPr lang="en-US" dirty="0" smtClean="0">
                <a:solidFill>
                  <a:schemeClr val="tx1"/>
                </a:solidFill>
              </a:rPr>
              <a:t>DC</a:t>
            </a:r>
          </a:p>
          <a:p>
            <a:pPr marL="342900" indent="-342900">
              <a:buFont typeface="+mj-lt"/>
              <a:buAutoNum type="arabicPeriod"/>
            </a:pPr>
            <a:r>
              <a:rPr lang="en-US" dirty="0" smtClean="0">
                <a:solidFill>
                  <a:schemeClr val="tx1"/>
                </a:solidFill>
              </a:rPr>
              <a:t>Pass key :1234</a:t>
            </a:r>
            <a:endParaRPr lang="en-US" dirty="0">
              <a:solidFill>
                <a:schemeClr val="tx1"/>
              </a:solidFill>
            </a:endParaRPr>
          </a:p>
        </p:txBody>
      </p:sp>
      <p:pic>
        <p:nvPicPr>
          <p:cNvPr id="6146" name="Picture 2" descr="Image result for bluetooth module hc 06 descrip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18956" y="783952"/>
            <a:ext cx="5181600" cy="5181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6190524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Mechanical Design</a:t>
            </a:r>
            <a:endParaRPr lang="en-US" dirty="0">
              <a:solidFill>
                <a:srgbClr val="FF0000"/>
              </a:solidFill>
            </a:endParaRPr>
          </a:p>
        </p:txBody>
      </p:sp>
      <p:sp>
        <p:nvSpPr>
          <p:cNvPr id="4" name="Text Placeholder 3"/>
          <p:cNvSpPr>
            <a:spLocks noGrp="1"/>
          </p:cNvSpPr>
          <p:nvPr>
            <p:ph type="body" sz="half" idx="2"/>
          </p:nvPr>
        </p:nvSpPr>
        <p:spPr/>
        <p:txBody>
          <a:bodyPr/>
          <a:lstStyle/>
          <a:p>
            <a:r>
              <a:rPr lang="en-US" sz="2400" dirty="0">
                <a:solidFill>
                  <a:schemeClr val="tx1"/>
                </a:solidFill>
              </a:rPr>
              <a:t>Mechanical structure of robot is build from the following material</a:t>
            </a:r>
            <a:r>
              <a:rPr lang="en-US" sz="2400" dirty="0" smtClean="0">
                <a:solidFill>
                  <a:schemeClr val="tx1"/>
                </a:solidFill>
              </a:rPr>
              <a:t>:</a:t>
            </a:r>
          </a:p>
          <a:p>
            <a:pPr marL="342900" lvl="0" indent="-342900">
              <a:buFont typeface="+mj-lt"/>
              <a:buAutoNum type="arabicPeriod"/>
            </a:pPr>
            <a:r>
              <a:rPr lang="en-US" sz="2400" dirty="0" err="1">
                <a:solidFill>
                  <a:schemeClr val="tx1"/>
                </a:solidFill>
              </a:rPr>
              <a:t>Arcylic</a:t>
            </a:r>
            <a:r>
              <a:rPr lang="en-US" sz="2400" dirty="0">
                <a:solidFill>
                  <a:schemeClr val="tx1"/>
                </a:solidFill>
              </a:rPr>
              <a:t> Sheets</a:t>
            </a:r>
          </a:p>
          <a:p>
            <a:pPr marL="342900" lvl="0" indent="-342900">
              <a:buFont typeface="+mj-lt"/>
              <a:buAutoNum type="arabicPeriod"/>
            </a:pPr>
            <a:r>
              <a:rPr lang="en-US" sz="2400" dirty="0">
                <a:solidFill>
                  <a:schemeClr val="tx1"/>
                </a:solidFill>
              </a:rPr>
              <a:t>Brass male female spacer screws</a:t>
            </a:r>
          </a:p>
          <a:p>
            <a:pPr marL="342900" lvl="0" indent="-342900">
              <a:buFont typeface="+mj-lt"/>
              <a:buAutoNum type="arabicPeriod"/>
            </a:pPr>
            <a:r>
              <a:rPr lang="en-US" sz="2400" dirty="0">
                <a:solidFill>
                  <a:schemeClr val="tx1"/>
                </a:solidFill>
              </a:rPr>
              <a:t>Glue sticks</a:t>
            </a:r>
          </a:p>
          <a:p>
            <a:pPr marL="342900" lvl="0" indent="-342900">
              <a:buFont typeface="+mj-lt"/>
              <a:buAutoNum type="arabicPeriod"/>
            </a:pPr>
            <a:r>
              <a:rPr lang="en-US" sz="2400" dirty="0">
                <a:solidFill>
                  <a:schemeClr val="tx1"/>
                </a:solidFill>
              </a:rPr>
              <a:t>Card board</a:t>
            </a:r>
          </a:p>
          <a:p>
            <a:pPr marL="342900" indent="-342900">
              <a:buFont typeface="+mj-lt"/>
              <a:buAutoNum type="arabicPeriod"/>
            </a:pPr>
            <a:endParaRPr lang="en-US" dirty="0">
              <a:solidFill>
                <a:schemeClr val="tx1"/>
              </a:solidFill>
            </a:endParaRPr>
          </a:p>
          <a:p>
            <a:endParaRPr lang="en-US" dirty="0">
              <a:solidFill>
                <a:schemeClr val="tx1"/>
              </a:solidFill>
            </a:endParaRPr>
          </a:p>
        </p:txBody>
      </p:sp>
      <p:pic>
        <p:nvPicPr>
          <p:cNvPr id="5" name="Content Placeholder 4" descr="Image result for male female screw"/>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019146" y="1136469"/>
            <a:ext cx="2352763" cy="1175657"/>
          </a:xfrm>
          <a:prstGeom prst="rect">
            <a:avLst/>
          </a:prstGeom>
          <a:noFill/>
          <a:ln>
            <a:noFill/>
          </a:ln>
        </p:spPr>
      </p:pic>
      <p:pic>
        <p:nvPicPr>
          <p:cNvPr id="6" name="Picture 5" descr="Image result for acrylic sheets black"/>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9147" y="2455817"/>
            <a:ext cx="2352762" cy="1698172"/>
          </a:xfrm>
          <a:prstGeom prst="rect">
            <a:avLst/>
          </a:prstGeom>
          <a:noFill/>
          <a:ln>
            <a:noFill/>
          </a:ln>
        </p:spPr>
      </p:pic>
      <p:pic>
        <p:nvPicPr>
          <p:cNvPr id="7" name="Picture 6" descr="Image result for glue stick for glue gun"/>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19146" y="4275592"/>
            <a:ext cx="2352763" cy="1419814"/>
          </a:xfrm>
          <a:prstGeom prst="rect">
            <a:avLst/>
          </a:prstGeom>
          <a:noFill/>
          <a:ln>
            <a:noFill/>
          </a:ln>
        </p:spPr>
      </p:pic>
      <p:sp>
        <p:nvSpPr>
          <p:cNvPr id="3" name="Slide Number Placeholder 2"/>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3141339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Circuit Schematics</a:t>
            </a:r>
            <a:endParaRPr lang="en-US" dirty="0">
              <a:solidFill>
                <a:srgbClr val="FF0000"/>
              </a:solidFill>
            </a:endParaRPr>
          </a:p>
        </p:txBody>
      </p:sp>
      <p:pic>
        <p:nvPicPr>
          <p:cNvPr id="3" name="Picture 2" descr="C:\Users\HP\Desktop\u project\Capture.PNG"/>
          <p:cNvPicPr/>
          <p:nvPr/>
        </p:nvPicPr>
        <p:blipFill>
          <a:blip r:embed="rId2">
            <a:extLst>
              <a:ext uri="{28A0092B-C50C-407E-A947-70E740481C1C}">
                <a14:useLocalDpi xmlns:a14="http://schemas.microsoft.com/office/drawing/2010/main" val="0"/>
              </a:ext>
            </a:extLst>
          </a:blip>
          <a:srcRect/>
          <a:stretch>
            <a:fillRect/>
          </a:stretch>
        </p:blipFill>
        <p:spPr bwMode="auto">
          <a:xfrm>
            <a:off x="2272553" y="1613648"/>
            <a:ext cx="8001000" cy="4761410"/>
          </a:xfrm>
          <a:prstGeom prst="rect">
            <a:avLst/>
          </a:prstGeom>
          <a:noFill/>
          <a:ln>
            <a:noFill/>
          </a:ln>
        </p:spPr>
      </p:pic>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459894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Robot Snaps</a:t>
            </a:r>
            <a:endParaRPr lang="en-US" dirty="0"/>
          </a:p>
        </p:txBody>
      </p:sp>
      <p:pic>
        <p:nvPicPr>
          <p:cNvPr id="3" name="Picture 2" descr="C:\Users\HP\Desktop\u project\pics\IMG_20180527_14424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4889" y="1384300"/>
            <a:ext cx="6937647" cy="5290820"/>
          </a:xfrm>
          <a:prstGeom prst="rect">
            <a:avLst/>
          </a:prstGeom>
          <a:noFill/>
          <a:ln>
            <a:noFill/>
          </a:ln>
        </p:spPr>
      </p:pic>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3354894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Code </a:t>
            </a:r>
            <a:r>
              <a:rPr lang="en-US" dirty="0" err="1" smtClean="0">
                <a:solidFill>
                  <a:srgbClr val="FF0000"/>
                </a:solidFill>
              </a:rPr>
              <a:t>Algorithem</a:t>
            </a:r>
            <a:r>
              <a:rPr lang="en-US" dirty="0" smtClean="0">
                <a:solidFill>
                  <a:srgbClr val="FF0000"/>
                </a:solidFill>
              </a:rPr>
              <a:t> Flow Diagram</a:t>
            </a:r>
            <a:endParaRPr lang="en-US" dirty="0">
              <a:solidFill>
                <a:srgbClr val="FF0000"/>
              </a:solidFill>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
        <p:nvSpPr>
          <p:cNvPr id="4" name="Rectangle 3"/>
          <p:cNvSpPr/>
          <p:nvPr/>
        </p:nvSpPr>
        <p:spPr>
          <a:xfrm>
            <a:off x="2272936" y="1436914"/>
            <a:ext cx="1998617" cy="8621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MPU</a:t>
            </a:r>
          </a:p>
          <a:p>
            <a:pPr algn="ctr"/>
            <a:r>
              <a:rPr lang="en-US" dirty="0" smtClean="0">
                <a:solidFill>
                  <a:schemeClr val="tx1"/>
                </a:solidFill>
              </a:rPr>
              <a:t>(Raw data from DMP)</a:t>
            </a:r>
            <a:endParaRPr lang="en-US" dirty="0">
              <a:solidFill>
                <a:schemeClr val="tx1"/>
              </a:solidFill>
            </a:endParaRPr>
          </a:p>
        </p:txBody>
      </p:sp>
      <p:sp>
        <p:nvSpPr>
          <p:cNvPr id="6" name="Flowchart: Data 5"/>
          <p:cNvSpPr/>
          <p:nvPr/>
        </p:nvSpPr>
        <p:spPr>
          <a:xfrm>
            <a:off x="1939833" y="4506685"/>
            <a:ext cx="2664822" cy="1489166"/>
          </a:xfrm>
          <a:prstGeom prst="flowChartInputOutp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Arduino</a:t>
            </a:r>
          </a:p>
          <a:p>
            <a:pPr algn="ctr"/>
            <a:r>
              <a:rPr lang="en-US" dirty="0" smtClean="0">
                <a:solidFill>
                  <a:schemeClr val="tx1"/>
                </a:solidFill>
              </a:rPr>
              <a:t>(Proper Angles in degree )</a:t>
            </a:r>
            <a:endParaRPr lang="en-US" dirty="0">
              <a:solidFill>
                <a:schemeClr val="tx1"/>
              </a:solidFill>
            </a:endParaRPr>
          </a:p>
        </p:txBody>
      </p:sp>
      <mc:AlternateContent xmlns:mc="http://schemas.openxmlformats.org/markup-compatibility/2006" xmlns:a14="http://schemas.microsoft.com/office/drawing/2010/main">
        <mc:Choice Requires="a14">
          <p:sp>
            <p:nvSpPr>
              <p:cNvPr id="7" name="Up-Down Arrow 6"/>
              <p:cNvSpPr/>
              <p:nvPr/>
            </p:nvSpPr>
            <p:spPr>
              <a:xfrm>
                <a:off x="3043646" y="2426066"/>
                <a:ext cx="770708" cy="1806299"/>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smtClean="0">
                              <a:solidFill>
                                <a:schemeClr val="tx1"/>
                              </a:solidFill>
                              <a:latin typeface="Cambria Math" panose="02040503050406030204" pitchFamily="18" charset="0"/>
                            </a:rPr>
                          </m:ctrlPr>
                        </m:sSupPr>
                        <m:e>
                          <m:r>
                            <a:rPr lang="en-US" i="1">
                              <a:solidFill>
                                <a:schemeClr val="tx1"/>
                              </a:solidFill>
                              <a:latin typeface="Cambria Math" panose="02040503050406030204" pitchFamily="18" charset="0"/>
                            </a:rPr>
                            <m:t>𝐼</m:t>
                          </m:r>
                        </m:e>
                        <m:sup>
                          <m:r>
                            <a:rPr lang="en-US" i="1">
                              <a:solidFill>
                                <a:schemeClr val="tx1"/>
                              </a:solidFill>
                              <a:latin typeface="Cambria Math" panose="02040503050406030204" pitchFamily="18" charset="0"/>
                            </a:rPr>
                            <m:t>2</m:t>
                          </m:r>
                        </m:sup>
                      </m:sSup>
                      <m:r>
                        <a:rPr lang="en-US" i="1">
                          <a:solidFill>
                            <a:schemeClr val="tx1"/>
                          </a:solidFill>
                          <a:latin typeface="Cambria Math" panose="02040503050406030204" pitchFamily="18" charset="0"/>
                        </a:rPr>
                        <m:t>𝐶</m:t>
                      </m:r>
                    </m:oMath>
                  </m:oMathPara>
                </a14:m>
                <a:endParaRPr lang="en-US" dirty="0">
                  <a:solidFill>
                    <a:schemeClr val="tx1"/>
                  </a:solidFill>
                </a:endParaRPr>
              </a:p>
              <a:p>
                <a:pPr algn="ctr"/>
                <a:endParaRPr lang="en-US" dirty="0"/>
              </a:p>
            </p:txBody>
          </p:sp>
        </mc:Choice>
        <mc:Fallback xmlns="">
          <p:sp>
            <p:nvSpPr>
              <p:cNvPr id="7" name="Up-Down Arrow 6"/>
              <p:cNvSpPr>
                <a:spLocks noRot="1" noChangeAspect="1" noMove="1" noResize="1" noEditPoints="1" noAdjustHandles="1" noChangeArrowheads="1" noChangeShapeType="1" noTextEdit="1"/>
              </p:cNvSpPr>
              <p:nvPr/>
            </p:nvSpPr>
            <p:spPr>
              <a:xfrm>
                <a:off x="3043646" y="2426066"/>
                <a:ext cx="770708" cy="1806299"/>
              </a:xfrm>
              <a:prstGeom prst="upDownArrow">
                <a:avLst/>
              </a:prstGeom>
              <a:blipFill>
                <a:blip r:embed="rId2"/>
                <a:stretch>
                  <a:fillRect/>
                </a:stretch>
              </a:blipFill>
              <a:ln>
                <a:solidFill>
                  <a:schemeClr val="tx1"/>
                </a:solidFill>
              </a:ln>
            </p:spPr>
            <p:txBody>
              <a:bodyPr/>
              <a:lstStyle/>
              <a:p>
                <a:r>
                  <a:rPr lang="en-US">
                    <a:noFill/>
                  </a:rPr>
                  <a:t> </a:t>
                </a:r>
              </a:p>
            </p:txBody>
          </p:sp>
        </mc:Fallback>
      </mc:AlternateContent>
      <p:sp>
        <p:nvSpPr>
          <p:cNvPr id="8" name="Right Arrow 7"/>
          <p:cNvSpPr/>
          <p:nvPr/>
        </p:nvSpPr>
        <p:spPr>
          <a:xfrm>
            <a:off x="4545874" y="4990011"/>
            <a:ext cx="679269" cy="60089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Data 8"/>
          <p:cNvSpPr/>
          <p:nvPr/>
        </p:nvSpPr>
        <p:spPr>
          <a:xfrm>
            <a:off x="5476603" y="4315462"/>
            <a:ext cx="2632164" cy="1713046"/>
          </a:xfrm>
          <a:prstGeom prst="flowChartInputOutp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PID </a:t>
            </a:r>
          </a:p>
          <a:p>
            <a:pPr algn="ctr"/>
            <a:r>
              <a:rPr lang="en-US" dirty="0" smtClean="0">
                <a:solidFill>
                  <a:schemeClr val="tx1"/>
                </a:solidFill>
              </a:rPr>
              <a:t>Controlle</a:t>
            </a:r>
            <a:r>
              <a:rPr lang="en-US" dirty="0">
                <a:solidFill>
                  <a:schemeClr val="tx1"/>
                </a:solidFill>
              </a:rPr>
              <a:t>r</a:t>
            </a:r>
          </a:p>
        </p:txBody>
      </p:sp>
      <p:sp>
        <p:nvSpPr>
          <p:cNvPr id="13" name="Flowchart: Data 12"/>
          <p:cNvSpPr/>
          <p:nvPr/>
        </p:nvSpPr>
        <p:spPr>
          <a:xfrm>
            <a:off x="5631447" y="1617800"/>
            <a:ext cx="2741844" cy="929457"/>
          </a:xfrm>
          <a:prstGeom prst="flowChartInputOutp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L-Motor Control Library</a:t>
            </a:r>
            <a:endParaRPr lang="en-US" dirty="0">
              <a:solidFill>
                <a:schemeClr val="tx1"/>
              </a:solidFill>
            </a:endParaRPr>
          </a:p>
        </p:txBody>
      </p:sp>
      <p:sp>
        <p:nvSpPr>
          <p:cNvPr id="15" name="Rectangle 14"/>
          <p:cNvSpPr/>
          <p:nvPr/>
        </p:nvSpPr>
        <p:spPr>
          <a:xfrm>
            <a:off x="8996542" y="2839358"/>
            <a:ext cx="2616337" cy="12493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L293D Driver</a:t>
            </a:r>
            <a:endParaRPr lang="en-US" dirty="0">
              <a:solidFill>
                <a:schemeClr val="tx1"/>
              </a:solidFill>
            </a:endParaRPr>
          </a:p>
        </p:txBody>
      </p:sp>
      <p:sp>
        <p:nvSpPr>
          <p:cNvPr id="17" name="Up Arrow 16"/>
          <p:cNvSpPr/>
          <p:nvPr/>
        </p:nvSpPr>
        <p:spPr>
          <a:xfrm>
            <a:off x="6818811" y="2677886"/>
            <a:ext cx="496389" cy="155447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tx1"/>
                </a:solidFill>
              </a:rPr>
              <a:t>Correction</a:t>
            </a:r>
            <a:endParaRPr lang="en-US" sz="900" dirty="0">
              <a:solidFill>
                <a:schemeClr val="tx1"/>
              </a:solidFill>
            </a:endParaRPr>
          </a:p>
        </p:txBody>
      </p:sp>
      <p:sp>
        <p:nvSpPr>
          <p:cNvPr id="18" name="Curved Down Arrow 17"/>
          <p:cNvSpPr/>
          <p:nvPr/>
        </p:nvSpPr>
        <p:spPr>
          <a:xfrm rot="1368302">
            <a:off x="8291331" y="1846398"/>
            <a:ext cx="1881052" cy="472257"/>
          </a:xfrm>
          <a:prstGeom prst="curved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5841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 this Presentation we will discuss</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800" dirty="0" smtClean="0">
                <a:solidFill>
                  <a:schemeClr val="tx1"/>
                </a:solidFill>
              </a:rPr>
              <a:t>What is a self balancing robot and its control mechanism. (</a:t>
            </a:r>
            <a:r>
              <a:rPr lang="en-US" sz="2800" dirty="0" err="1" smtClean="0">
                <a:solidFill>
                  <a:schemeClr val="tx1"/>
                </a:solidFill>
              </a:rPr>
              <a:t>M.Nouman</a:t>
            </a:r>
            <a:r>
              <a:rPr lang="en-US" sz="2800" dirty="0" smtClean="0">
                <a:solidFill>
                  <a:schemeClr val="tx1"/>
                </a:solidFill>
              </a:rPr>
              <a:t>)</a:t>
            </a:r>
          </a:p>
          <a:p>
            <a:r>
              <a:rPr lang="en-US" sz="2800" dirty="0" smtClean="0">
                <a:solidFill>
                  <a:schemeClr val="tx1"/>
                </a:solidFill>
              </a:rPr>
              <a:t>Hardware and Software implementation using available resources.(</a:t>
            </a:r>
            <a:r>
              <a:rPr lang="en-US" sz="2800" dirty="0" err="1" smtClean="0">
                <a:solidFill>
                  <a:schemeClr val="tx1"/>
                </a:solidFill>
              </a:rPr>
              <a:t>M.waqas</a:t>
            </a:r>
            <a:r>
              <a:rPr lang="en-US" sz="2800" dirty="0" smtClean="0">
                <a:solidFill>
                  <a:schemeClr val="tx1"/>
                </a:solidFill>
              </a:rPr>
              <a:t>)</a:t>
            </a:r>
          </a:p>
          <a:p>
            <a:r>
              <a:rPr lang="en-US" sz="2800" dirty="0" smtClean="0">
                <a:solidFill>
                  <a:schemeClr val="tx1"/>
                </a:solidFill>
              </a:rPr>
              <a:t>Self balancing robot applications and future insight.(</a:t>
            </a:r>
            <a:r>
              <a:rPr lang="en-US" sz="2800" dirty="0" err="1" smtClean="0">
                <a:solidFill>
                  <a:schemeClr val="tx1"/>
                </a:solidFill>
              </a:rPr>
              <a:t>M.Zunair</a:t>
            </a:r>
            <a:r>
              <a:rPr lang="en-US" sz="2800" dirty="0" smtClean="0">
                <a:solidFill>
                  <a:schemeClr val="tx1"/>
                </a:solidFill>
              </a:rPr>
              <a:t>)</a:t>
            </a:r>
          </a:p>
          <a:p>
            <a:r>
              <a:rPr lang="en-US" sz="2800" dirty="0" smtClean="0">
                <a:solidFill>
                  <a:schemeClr val="tx1"/>
                </a:solidFill>
              </a:rPr>
              <a:t>Issues and Future work.(</a:t>
            </a:r>
            <a:r>
              <a:rPr lang="en-US" sz="2800" dirty="0" err="1" smtClean="0">
                <a:solidFill>
                  <a:schemeClr val="tx1"/>
                </a:solidFill>
              </a:rPr>
              <a:t>Baqir</a:t>
            </a:r>
            <a:r>
              <a:rPr lang="en-US" sz="2800" dirty="0" smtClean="0">
                <a:solidFill>
                  <a:schemeClr val="tx1"/>
                </a:solidFill>
              </a:rPr>
              <a:t> </a:t>
            </a:r>
            <a:r>
              <a:rPr lang="en-US" sz="2800" dirty="0" err="1" smtClean="0">
                <a:solidFill>
                  <a:schemeClr val="tx1"/>
                </a:solidFill>
              </a:rPr>
              <a:t>Gardezi</a:t>
            </a:r>
            <a:r>
              <a:rPr lang="en-US" sz="2800" dirty="0" smtClean="0">
                <a:solidFill>
                  <a:schemeClr val="tx1"/>
                </a:solidFill>
              </a:rPr>
              <a:t>).</a:t>
            </a:r>
          </a:p>
          <a:p>
            <a:endParaRPr lang="en-US" sz="28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7483209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rPr>
              <a:t>Tuning And Applications</a:t>
            </a:r>
            <a:endParaRPr lang="en-US" dirty="0">
              <a:solidFill>
                <a:srgbClr val="FF0000"/>
              </a:solidFill>
            </a:endParaRPr>
          </a:p>
        </p:txBody>
      </p:sp>
      <p:sp>
        <p:nvSpPr>
          <p:cNvPr id="3" name="Subtitle 2"/>
          <p:cNvSpPr>
            <a:spLocks noGrp="1"/>
          </p:cNvSpPr>
          <p:nvPr>
            <p:ph type="subTitle" idx="1"/>
          </p:nvPr>
        </p:nvSpPr>
        <p:spPr/>
        <p:txBody>
          <a:bodyPr/>
          <a:lstStyle/>
          <a:p>
            <a:r>
              <a:rPr lang="en-US" dirty="0" smtClean="0">
                <a:solidFill>
                  <a:schemeClr val="tx1"/>
                </a:solidFill>
              </a:rPr>
              <a:t>Presented by </a:t>
            </a:r>
            <a:r>
              <a:rPr lang="en-US" dirty="0" err="1" smtClean="0">
                <a:solidFill>
                  <a:schemeClr val="tx1"/>
                </a:solidFill>
              </a:rPr>
              <a:t>M.Zunair</a:t>
            </a:r>
            <a:r>
              <a:rPr lang="en-US" dirty="0" smtClean="0">
                <a:solidFill>
                  <a:schemeClr val="tx1"/>
                </a:solidFill>
              </a:rPr>
              <a:t> </a:t>
            </a:r>
            <a:r>
              <a:rPr lang="en-US" dirty="0" err="1" smtClean="0">
                <a:solidFill>
                  <a:schemeClr val="tx1"/>
                </a:solidFill>
              </a:rPr>
              <a:t>Sarwar</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695814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6169" y="571858"/>
            <a:ext cx="8911687" cy="1280890"/>
          </a:xfrm>
        </p:spPr>
        <p:txBody>
          <a:bodyPr/>
          <a:lstStyle/>
          <a:p>
            <a:pPr algn="ctr"/>
            <a:r>
              <a:rPr lang="en-US" dirty="0" smtClean="0">
                <a:solidFill>
                  <a:srgbClr val="FF0000"/>
                </a:solidFill>
              </a:rPr>
              <a:t> Tuning Of PID </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1029" y="1816651"/>
            <a:ext cx="6000203" cy="4500153"/>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964322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Applications and future Insight</a:t>
            </a:r>
            <a:endParaRPr lang="en-US" dirty="0">
              <a:solidFill>
                <a:srgbClr val="FF0000"/>
              </a:solidFill>
            </a:endParaRPr>
          </a:p>
        </p:txBody>
      </p:sp>
      <p:sp>
        <p:nvSpPr>
          <p:cNvPr id="3" name="Content Placeholder 2"/>
          <p:cNvSpPr>
            <a:spLocks noGrp="1"/>
          </p:cNvSpPr>
          <p:nvPr>
            <p:ph idx="1"/>
          </p:nvPr>
        </p:nvSpPr>
        <p:spPr>
          <a:xfrm>
            <a:off x="2589212" y="1905000"/>
            <a:ext cx="8915400" cy="4006222"/>
          </a:xfrm>
        </p:spPr>
        <p:txBody>
          <a:bodyPr/>
          <a:lstStyle/>
          <a:p>
            <a:r>
              <a:rPr lang="en-US" dirty="0">
                <a:solidFill>
                  <a:schemeClr val="tx1"/>
                </a:solidFill>
              </a:rPr>
              <a:t> This type of robot has gained fame and interest among researchers and engineers because it utilizes such a control system that is used to stabilize an unstable system using efficient microcontrollers and sensors</a:t>
            </a:r>
            <a:r>
              <a:rPr lang="en-US" dirty="0" smtClean="0">
                <a:solidFill>
                  <a:schemeClr val="tx1"/>
                </a:solidFill>
              </a:rPr>
              <a:t>.</a:t>
            </a:r>
          </a:p>
          <a:p>
            <a:r>
              <a:rPr lang="en-US" dirty="0">
                <a:solidFill>
                  <a:schemeClr val="tx1"/>
                </a:solidFill>
              </a:rPr>
              <a:t>Two-wheeled balancing robots can be used in several applications with different perspectives such as an intelligent gardener in agricultural fields, an autonomous trolley in hospitals, shopping malls, offices, airports, healthcare applications or an intelligent robot to guide blind or disable people</a:t>
            </a:r>
            <a:r>
              <a:rPr lang="en-US" dirty="0" smtClean="0">
                <a:solidFill>
                  <a:schemeClr val="tx1"/>
                </a:solidFill>
              </a:rPr>
              <a:t>.</a:t>
            </a:r>
          </a:p>
          <a:p>
            <a:r>
              <a:rPr lang="en-US" dirty="0" smtClean="0">
                <a:solidFill>
                  <a:schemeClr val="tx1"/>
                </a:solidFill>
              </a:rPr>
              <a:t> </a:t>
            </a:r>
            <a:r>
              <a:rPr lang="en-US" dirty="0">
                <a:solidFill>
                  <a:schemeClr val="tx1"/>
                </a:solidFill>
              </a:rPr>
              <a:t>These types of robots can effectively work in non-uniform surfaces due to their balanced control system</a:t>
            </a:r>
            <a:r>
              <a:rPr lang="en-US" dirty="0" smtClean="0">
                <a:solidFill>
                  <a:schemeClr val="tx1"/>
                </a:solidFill>
              </a:rPr>
              <a:t>.</a:t>
            </a:r>
          </a:p>
          <a:p>
            <a:r>
              <a:rPr lang="en-US" dirty="0" smtClean="0">
                <a:solidFill>
                  <a:schemeClr val="tx1"/>
                </a:solidFill>
              </a:rPr>
              <a:t>All of its application are due to the fact that it is dynamically stable.</a:t>
            </a:r>
          </a:p>
          <a:p>
            <a:pPr marL="0" indent="0">
              <a:buNone/>
            </a:pPr>
            <a:endParaRPr lang="en-US"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53532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Application In Rocket Propulsion</a:t>
            </a:r>
            <a:endParaRPr lang="en-US" dirty="0">
              <a:solidFill>
                <a:srgbClr val="FF0000"/>
              </a:solidFill>
            </a:endParaRPr>
          </a:p>
        </p:txBody>
      </p:sp>
      <p:pic>
        <p:nvPicPr>
          <p:cNvPr id="7170" name="Picture 2" descr="Image result for rocket propeller self balanc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064" y="1905000"/>
            <a:ext cx="4305461" cy="363224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rocket propeller self balanc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525" y="2142308"/>
            <a:ext cx="6002339" cy="315762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2883945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 Segway </a:t>
            </a:r>
            <a:endParaRPr lang="en-US" dirty="0">
              <a:solidFill>
                <a:srgbClr val="FF0000"/>
              </a:solidFill>
            </a:endParaRPr>
          </a:p>
        </p:txBody>
      </p:sp>
      <p:sp>
        <p:nvSpPr>
          <p:cNvPr id="3" name="AutoShape 2" descr="Image result for segway bo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mage result for segway bot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Image result for segway bots"/>
          <p:cNvSpPr>
            <a:spLocks noChangeAspect="1" noChangeArrowheads="1"/>
          </p:cNvSpPr>
          <p:nvPr/>
        </p:nvSpPr>
        <p:spPr bwMode="auto">
          <a:xfrm>
            <a:off x="2288124" y="339992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Image result for segway bot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2"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191" y="2283823"/>
            <a:ext cx="3985352" cy="4475504"/>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Image result for segway bo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9781" y="2283823"/>
            <a:ext cx="3031761" cy="427510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801143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                  </a:t>
            </a:r>
            <a:r>
              <a:rPr lang="en-US" dirty="0" err="1" smtClean="0">
                <a:solidFill>
                  <a:srgbClr val="FF0000"/>
                </a:solidFill>
              </a:rPr>
              <a:t>Hoverboard</a:t>
            </a:r>
            <a:endParaRPr lang="en-US" dirty="0">
              <a:solidFill>
                <a:srgbClr val="FF0000"/>
              </a:solidFill>
            </a:endParaRPr>
          </a:p>
        </p:txBody>
      </p:sp>
      <p:pic>
        <p:nvPicPr>
          <p:cNvPr id="9218" name="Picture 2" descr="Image result for hover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4" y="2275627"/>
            <a:ext cx="4351111" cy="43511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hover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767" y="2783541"/>
            <a:ext cx="4376083" cy="277009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2712309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rPr>
              <a:t>Issues and Future Work Suggestions</a:t>
            </a:r>
            <a:endParaRPr lang="en-US" dirty="0">
              <a:solidFill>
                <a:srgbClr val="FF0000"/>
              </a:solidFill>
            </a:endParaRPr>
          </a:p>
        </p:txBody>
      </p:sp>
      <p:sp>
        <p:nvSpPr>
          <p:cNvPr id="3" name="Subtitle 2"/>
          <p:cNvSpPr>
            <a:spLocks noGrp="1"/>
          </p:cNvSpPr>
          <p:nvPr>
            <p:ph type="subTitle" idx="1"/>
          </p:nvPr>
        </p:nvSpPr>
        <p:spPr/>
        <p:txBody>
          <a:bodyPr/>
          <a:lstStyle/>
          <a:p>
            <a:r>
              <a:rPr lang="en-US" dirty="0" smtClean="0">
                <a:solidFill>
                  <a:schemeClr val="tx1"/>
                </a:solidFill>
              </a:rPr>
              <a:t>Presented By </a:t>
            </a:r>
            <a:r>
              <a:rPr lang="en-US" dirty="0" err="1" smtClean="0">
                <a:solidFill>
                  <a:schemeClr val="tx1"/>
                </a:solidFill>
              </a:rPr>
              <a:t>Baqir</a:t>
            </a:r>
            <a:r>
              <a:rPr lang="en-US" dirty="0" smtClean="0">
                <a:solidFill>
                  <a:schemeClr val="tx1"/>
                </a:solidFill>
              </a:rPr>
              <a:t> </a:t>
            </a:r>
            <a:r>
              <a:rPr lang="en-US" dirty="0" err="1" smtClean="0">
                <a:solidFill>
                  <a:schemeClr val="tx1"/>
                </a:solidFill>
              </a:rPr>
              <a:t>Gardezi</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37218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Problems</a:t>
            </a:r>
            <a:endParaRPr lang="en-US"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87705" y="446088"/>
            <a:ext cx="4061221" cy="5414962"/>
          </a:xfrm>
        </p:spPr>
      </p:pic>
      <p:sp>
        <p:nvSpPr>
          <p:cNvPr id="4" name="Text Placeholder 3"/>
          <p:cNvSpPr>
            <a:spLocks noGrp="1"/>
          </p:cNvSpPr>
          <p:nvPr>
            <p:ph type="body" sz="half" idx="2"/>
          </p:nvPr>
        </p:nvSpPr>
        <p:spPr/>
        <p:txBody>
          <a:bodyPr>
            <a:normAutofit/>
          </a:bodyPr>
          <a:lstStyle/>
          <a:p>
            <a:r>
              <a:rPr lang="en-US" sz="1800" dirty="0" smtClean="0">
                <a:solidFill>
                  <a:schemeClr val="tx1"/>
                </a:solidFill>
              </a:rPr>
              <a:t>Following issues were faced during the </a:t>
            </a:r>
          </a:p>
          <a:p>
            <a:r>
              <a:rPr lang="en-US" sz="1800" dirty="0" smtClean="0">
                <a:solidFill>
                  <a:schemeClr val="tx1"/>
                </a:solidFill>
              </a:rPr>
              <a:t>Work of project.</a:t>
            </a:r>
          </a:p>
          <a:p>
            <a:pPr marL="342900" indent="-342900">
              <a:buFont typeface="+mj-lt"/>
              <a:buAutoNum type="arabicPeriod"/>
            </a:pPr>
            <a:r>
              <a:rPr lang="en-US" sz="1800" dirty="0" smtClean="0">
                <a:solidFill>
                  <a:schemeClr val="tx1"/>
                </a:solidFill>
              </a:rPr>
              <a:t>Mechanical Design</a:t>
            </a:r>
          </a:p>
          <a:p>
            <a:pPr marL="342900" indent="-342900">
              <a:buFont typeface="+mj-lt"/>
              <a:buAutoNum type="arabicPeriod"/>
            </a:pPr>
            <a:r>
              <a:rPr lang="en-US" sz="1800" dirty="0" smtClean="0">
                <a:solidFill>
                  <a:schemeClr val="tx1"/>
                </a:solidFill>
              </a:rPr>
              <a:t>Motors Power</a:t>
            </a:r>
          </a:p>
          <a:p>
            <a:pPr marL="342900" indent="-342900">
              <a:buFont typeface="+mj-lt"/>
              <a:buAutoNum type="arabicPeriod"/>
            </a:pPr>
            <a:r>
              <a:rPr lang="en-US" sz="1800" dirty="0" smtClean="0">
                <a:solidFill>
                  <a:schemeClr val="tx1"/>
                </a:solidFill>
              </a:rPr>
              <a:t>Battery </a:t>
            </a:r>
            <a:r>
              <a:rPr lang="en-US" sz="1800" dirty="0" err="1" smtClean="0">
                <a:solidFill>
                  <a:schemeClr val="tx1"/>
                </a:solidFill>
              </a:rPr>
              <a:t>isuues</a:t>
            </a:r>
            <a:endParaRPr lang="en-US" sz="1800" dirty="0" smtClean="0">
              <a:solidFill>
                <a:schemeClr val="tx1"/>
              </a:solidFill>
            </a:endParaRPr>
          </a:p>
          <a:p>
            <a:pPr marL="342900" indent="-342900">
              <a:buFont typeface="+mj-lt"/>
              <a:buAutoNum type="arabicPeriod"/>
            </a:pPr>
            <a:r>
              <a:rPr lang="en-US" sz="1800" dirty="0" smtClean="0">
                <a:solidFill>
                  <a:schemeClr val="tx1"/>
                </a:solidFill>
              </a:rPr>
              <a:t>PID Tuning</a:t>
            </a:r>
          </a:p>
          <a:p>
            <a:pPr marL="342900" indent="-342900">
              <a:buFont typeface="+mj-lt"/>
              <a:buAutoNum type="arabicPeriod"/>
            </a:pPr>
            <a:r>
              <a:rPr lang="en-US" sz="1800" dirty="0" smtClean="0">
                <a:solidFill>
                  <a:schemeClr val="tx1"/>
                </a:solidFill>
              </a:rPr>
              <a:t>Unbalanced surface for Gyro</a:t>
            </a:r>
          </a:p>
          <a:p>
            <a:pPr marL="342900" indent="-342900">
              <a:buFont typeface="+mj-lt"/>
              <a:buAutoNum type="arabicPeriod"/>
            </a:pPr>
            <a:r>
              <a:rPr lang="en-US" sz="1800" dirty="0" smtClean="0">
                <a:solidFill>
                  <a:schemeClr val="tx1"/>
                </a:solidFill>
              </a:rPr>
              <a:t>Motor Speed Control</a:t>
            </a:r>
          </a:p>
          <a:p>
            <a:pPr marL="342900" indent="-342900">
              <a:buFont typeface="+mj-lt"/>
              <a:buAutoNum type="arabicPeriod"/>
            </a:pPr>
            <a:r>
              <a:rPr lang="en-US" sz="1800" dirty="0" smtClean="0">
                <a:solidFill>
                  <a:schemeClr val="tx1"/>
                </a:solidFill>
              </a:rPr>
              <a:t>Sensor noise</a:t>
            </a:r>
          </a:p>
        </p:txBody>
      </p:sp>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345605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 Future Work Suggestions</a:t>
            </a:r>
            <a:endParaRPr lang="en-US" dirty="0">
              <a:solidFill>
                <a:srgbClr val="FF0000"/>
              </a:solidFill>
            </a:endParaRPr>
          </a:p>
        </p:txBody>
      </p:sp>
      <p:sp>
        <p:nvSpPr>
          <p:cNvPr id="3" name="Content Placeholder 2"/>
          <p:cNvSpPr>
            <a:spLocks noGrp="1"/>
          </p:cNvSpPr>
          <p:nvPr>
            <p:ph idx="1"/>
          </p:nvPr>
        </p:nvSpPr>
        <p:spPr/>
        <p:txBody>
          <a:bodyPr/>
          <a:lstStyle/>
          <a:p>
            <a:r>
              <a:rPr lang="en-US" sz="2000" dirty="0" smtClean="0">
                <a:solidFill>
                  <a:schemeClr val="tx1"/>
                </a:solidFill>
              </a:rPr>
              <a:t>Must build the mathematical model of robot for tuning of PID .</a:t>
            </a:r>
          </a:p>
          <a:p>
            <a:r>
              <a:rPr lang="en-US" sz="2000" dirty="0" smtClean="0">
                <a:solidFill>
                  <a:schemeClr val="tx1"/>
                </a:solidFill>
              </a:rPr>
              <a:t>Motors must be of same speed.</a:t>
            </a:r>
          </a:p>
          <a:p>
            <a:r>
              <a:rPr lang="en-US" sz="2000" dirty="0" smtClean="0">
                <a:solidFill>
                  <a:schemeClr val="tx1"/>
                </a:solidFill>
              </a:rPr>
              <a:t>Try to make the upper surface of robot exactly flat.</a:t>
            </a:r>
          </a:p>
          <a:p>
            <a:r>
              <a:rPr lang="en-US" sz="2000" dirty="0" smtClean="0">
                <a:solidFill>
                  <a:schemeClr val="tx1"/>
                </a:solidFill>
              </a:rPr>
              <a:t>Robot’s Center of mass must exactly pass through the axis vertically.</a:t>
            </a:r>
          </a:p>
          <a:p>
            <a:r>
              <a:rPr lang="en-US" sz="2000" dirty="0" smtClean="0">
                <a:solidFill>
                  <a:schemeClr val="tx1"/>
                </a:solidFill>
              </a:rPr>
              <a:t>Unequal weight distribution will unbalance the robot.</a:t>
            </a:r>
          </a:p>
          <a:p>
            <a:r>
              <a:rPr lang="en-US" sz="2000" dirty="0" smtClean="0">
                <a:solidFill>
                  <a:schemeClr val="tx1"/>
                </a:solidFill>
              </a:rPr>
              <a:t>Using Filtering technique to read gyro will enhance the working of robot.</a:t>
            </a:r>
          </a:p>
          <a:p>
            <a:r>
              <a:rPr lang="en-US" sz="2000" dirty="0" smtClean="0">
                <a:solidFill>
                  <a:schemeClr val="tx1"/>
                </a:solidFill>
              </a:rPr>
              <a:t>Using Raspberry pi and different control mechanism  will greatly increase the performance of robot.</a:t>
            </a:r>
          </a:p>
          <a:p>
            <a:endParaRPr lang="en-US" sz="2000" dirty="0" smtClean="0">
              <a:solidFill>
                <a:schemeClr val="tx1"/>
              </a:solidFill>
            </a:endParaRP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97383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rPr>
              <a:t>Question and Answer Session</a:t>
            </a:r>
            <a:endParaRPr lang="en-US" dirty="0">
              <a:solidFill>
                <a:srgbClr val="FF0000"/>
              </a:solidFill>
            </a:endParaRPr>
          </a:p>
        </p:txBody>
      </p:sp>
      <p:sp>
        <p:nvSpPr>
          <p:cNvPr id="3" name="AutoShape 2" descr="Image result for question and answer session pres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Related image"/>
          <p:cNvPicPr/>
          <p:nvPr/>
        </p:nvPicPr>
        <p:blipFill>
          <a:blip r:embed="rId2">
            <a:extLst>
              <a:ext uri="{28A0092B-C50C-407E-A947-70E740481C1C}">
                <a14:useLocalDpi xmlns:a14="http://schemas.microsoft.com/office/drawing/2010/main" val="0"/>
              </a:ext>
            </a:extLst>
          </a:blip>
          <a:srcRect/>
          <a:stretch>
            <a:fillRect/>
          </a:stretch>
        </p:blipFill>
        <p:spPr bwMode="auto">
          <a:xfrm>
            <a:off x="3853543" y="1905000"/>
            <a:ext cx="6230983" cy="3669031"/>
          </a:xfrm>
          <a:prstGeom prst="rect">
            <a:avLst/>
          </a:prstGeom>
          <a:noFill/>
          <a:ln>
            <a:noFill/>
          </a:ln>
        </p:spPr>
      </p:pic>
      <p:sp>
        <p:nvSpPr>
          <p:cNvPr id="5" name="Slide Number Placeholder 4"/>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954589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What Is Self Balancing Robot</a:t>
            </a:r>
            <a:endParaRPr lang="en-US" dirty="0">
              <a:solidFill>
                <a:srgbClr val="FF0000"/>
              </a:solidFill>
            </a:endParaRPr>
          </a:p>
        </p:txBody>
      </p:sp>
      <p:sp>
        <p:nvSpPr>
          <p:cNvPr id="3" name="Content Placeholder 2"/>
          <p:cNvSpPr>
            <a:spLocks noGrp="1"/>
          </p:cNvSpPr>
          <p:nvPr>
            <p:ph idx="1"/>
          </p:nvPr>
        </p:nvSpPr>
        <p:spPr>
          <a:xfrm>
            <a:off x="2589212" y="1763486"/>
            <a:ext cx="8915400" cy="4147736"/>
          </a:xfrm>
        </p:spPr>
        <p:txBody>
          <a:bodyPr/>
          <a:lstStyle/>
          <a:p>
            <a:r>
              <a:rPr lang="en-US" dirty="0">
                <a:solidFill>
                  <a:schemeClr val="tx1"/>
                </a:solidFill>
              </a:rPr>
              <a:t>A two wheel self-balancing robot is an important kind of mobile robots. Balancing robots means the capability of the robot to balance on its two wheels without falling. </a:t>
            </a:r>
            <a:endParaRPr lang="en-US" dirty="0" smtClean="0">
              <a:solidFill>
                <a:schemeClr val="tx1"/>
              </a:solidFill>
            </a:endParaRPr>
          </a:p>
          <a:p>
            <a:endParaRPr lang="en-US"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607" y="2767148"/>
            <a:ext cx="5290456" cy="3819525"/>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954839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How can a robot balance itself on two wheels?</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2400" dirty="0" smtClean="0">
                <a:solidFill>
                  <a:schemeClr val="tx1"/>
                </a:solidFill>
              </a:rPr>
              <a:t>The idea behind balancing a self balancing robot is the theory of inverted pendulum.</a:t>
            </a:r>
          </a:p>
          <a:p>
            <a:r>
              <a:rPr lang="en-US" sz="2400" dirty="0">
                <a:solidFill>
                  <a:schemeClr val="tx1"/>
                </a:solidFill>
              </a:rPr>
              <a:t>The inverted pendulum system, unlike many other control systems is naturally unstable</a:t>
            </a:r>
            <a:r>
              <a:rPr lang="en-US" sz="2400" dirty="0" smtClean="0">
                <a:solidFill>
                  <a:schemeClr val="tx1"/>
                </a:solidFill>
              </a:rPr>
              <a:t>.</a:t>
            </a:r>
          </a:p>
          <a:p>
            <a:r>
              <a:rPr lang="en-US" sz="2400" dirty="0" smtClean="0">
                <a:solidFill>
                  <a:schemeClr val="tx1"/>
                </a:solidFill>
              </a:rPr>
              <a:t> </a:t>
            </a:r>
            <a:r>
              <a:rPr lang="en-US" sz="2400" dirty="0">
                <a:solidFill>
                  <a:schemeClr val="tx1"/>
                </a:solidFill>
              </a:rPr>
              <a:t>Therefore, the system has to be controlled to reach stability in this unstable state. </a:t>
            </a:r>
            <a:endParaRPr lang="en-US" sz="2400" dirty="0" smtClean="0">
              <a:solidFill>
                <a:schemeClr val="tx1"/>
              </a:solidFill>
            </a:endParaRPr>
          </a:p>
          <a:p>
            <a:r>
              <a:rPr lang="en-US" sz="2400" dirty="0" smtClean="0">
                <a:solidFill>
                  <a:schemeClr val="tx1"/>
                </a:solidFill>
              </a:rPr>
              <a:t>A </a:t>
            </a:r>
            <a:r>
              <a:rPr lang="en-US" sz="2400" dirty="0">
                <a:solidFill>
                  <a:schemeClr val="tx1"/>
                </a:solidFill>
              </a:rPr>
              <a:t>two-wheeled balancing robot is simply an inverted pendulum system which stands upright on two wheels. </a:t>
            </a:r>
            <a:endParaRPr lang="en-US" sz="2400" dirty="0" smtClean="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4080375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Inverted Pendulum and self balancing</a:t>
            </a: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344" y="1349077"/>
            <a:ext cx="6688182" cy="5179972"/>
          </a:xfrm>
        </p:spPr>
      </p:pic>
      <p:sp>
        <p:nvSpPr>
          <p:cNvPr id="3" name="Slide Number Placeholder 2"/>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8757898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Types of Controller for Self Balancing</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sz="3200" dirty="0">
                <a:solidFill>
                  <a:schemeClr val="tx1"/>
                </a:solidFill>
              </a:rPr>
              <a:t>Linear Quadratic Regulators (LQR</a:t>
            </a:r>
            <a:r>
              <a:rPr lang="en-US" sz="3200" dirty="0" smtClean="0">
                <a:solidFill>
                  <a:schemeClr val="tx1"/>
                </a:solidFill>
              </a:rPr>
              <a:t>). </a:t>
            </a:r>
          </a:p>
          <a:p>
            <a:r>
              <a:rPr lang="en-US" sz="3200" dirty="0" smtClean="0">
                <a:solidFill>
                  <a:schemeClr val="tx1"/>
                </a:solidFill>
              </a:rPr>
              <a:t>Fuzzy Logic Control (FLC).</a:t>
            </a:r>
          </a:p>
          <a:p>
            <a:r>
              <a:rPr lang="en-US" sz="3200" dirty="0" smtClean="0">
                <a:solidFill>
                  <a:schemeClr val="tx1"/>
                </a:solidFill>
              </a:rPr>
              <a:t>Neural Networks Control.</a:t>
            </a:r>
          </a:p>
          <a:p>
            <a:r>
              <a:rPr lang="en-US" sz="3200" dirty="0" smtClean="0">
                <a:solidFill>
                  <a:schemeClr val="tx1"/>
                </a:solidFill>
              </a:rPr>
              <a:t>Sliding Mode Control (SMC).</a:t>
            </a:r>
          </a:p>
          <a:p>
            <a:r>
              <a:rPr lang="en-US" sz="3200" dirty="0" smtClean="0">
                <a:solidFill>
                  <a:schemeClr val="tx1"/>
                </a:solidFill>
              </a:rPr>
              <a:t>Pole Placement Method.</a:t>
            </a:r>
          </a:p>
          <a:p>
            <a:r>
              <a:rPr lang="en-US" sz="3200" dirty="0" smtClean="0">
                <a:solidFill>
                  <a:schemeClr val="tx1"/>
                </a:solidFill>
              </a:rPr>
              <a:t>Proportional Integral Derivative (PID).</a:t>
            </a:r>
          </a:p>
          <a:p>
            <a:endParaRPr lang="en-US" sz="3200" dirty="0">
              <a:solidFill>
                <a:schemeClr val="tx1"/>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6054552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PID Controller Features</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89212" y="1776549"/>
                <a:ext cx="8915400" cy="4376057"/>
              </a:xfrm>
            </p:spPr>
            <p:txBody>
              <a:bodyPr>
                <a:normAutofit/>
              </a:bodyPr>
              <a:lstStyle/>
              <a:p>
                <a:r>
                  <a:rPr lang="en-US" sz="1600" dirty="0" smtClean="0">
                    <a:solidFill>
                      <a:schemeClr val="tx1"/>
                    </a:solidFill>
                  </a:rPr>
                  <a:t>A proportional–integral–derivative controller (PID controller or three term controller) is a control loop feedback mechanism widely used in industrial control systems and a variety of other applications requiring continuously modulated control. </a:t>
                </a:r>
              </a:p>
              <a:p>
                <a:r>
                  <a:rPr lang="en-US" sz="1600" dirty="0">
                    <a:solidFill>
                      <a:schemeClr val="tx1"/>
                    </a:solidFill>
                  </a:rPr>
                  <a:t>The algorithm is described by the following equation:</a:t>
                </a:r>
              </a:p>
              <a:p>
                <a:pPr marL="0" indent="0">
                  <a:buNone/>
                </a:pPr>
                <a14:m>
                  <m:oMathPara xmlns:m="http://schemas.openxmlformats.org/officeDocument/2006/math">
                    <m:oMathParaPr>
                      <m:jc m:val="centerGroup"/>
                    </m:oMathParaPr>
                    <m:oMath xmlns:m="http://schemas.openxmlformats.org/officeDocument/2006/math">
                      <m:r>
                        <a:rPr lang="en-US" sz="1600" b="1" i="1" smtClean="0">
                          <a:solidFill>
                            <a:schemeClr val="tx1"/>
                          </a:solidFill>
                          <a:latin typeface="Cambria Math" panose="02040503050406030204" pitchFamily="18" charset="0"/>
                        </a:rPr>
                        <m:t>𝒖</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𝒕</m:t>
                          </m:r>
                        </m:e>
                      </m:d>
                      <m:r>
                        <a:rPr lang="en-US" sz="1600" b="1" i="1">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𝑲</m:t>
                          </m:r>
                        </m:e>
                        <m:sub>
                          <m:r>
                            <a:rPr lang="en-US" sz="1600" b="1" i="1">
                              <a:solidFill>
                                <a:schemeClr val="tx1"/>
                              </a:solidFill>
                              <a:latin typeface="Cambria Math" panose="02040503050406030204" pitchFamily="18" charset="0"/>
                            </a:rPr>
                            <m:t>𝒑</m:t>
                          </m:r>
                        </m:sub>
                      </m:sSub>
                      <m:r>
                        <a:rPr lang="en-US" sz="1600" b="1" i="1">
                          <a:solidFill>
                            <a:schemeClr val="tx1"/>
                          </a:solidFill>
                          <a:latin typeface="Cambria Math" panose="02040503050406030204" pitchFamily="18" charset="0"/>
                        </a:rPr>
                        <m:t>𝒆</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𝒕</m:t>
                          </m:r>
                        </m:e>
                      </m:d>
                      <m:r>
                        <a:rPr lang="en-US" sz="1600" b="1" i="1">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𝑲</m:t>
                          </m:r>
                        </m:e>
                        <m:sub>
                          <m:r>
                            <a:rPr lang="en-US" sz="1600" b="1" i="1">
                              <a:solidFill>
                                <a:schemeClr val="tx1"/>
                              </a:solidFill>
                              <a:latin typeface="Cambria Math" panose="02040503050406030204" pitchFamily="18" charset="0"/>
                            </a:rPr>
                            <m:t>𝒊</m:t>
                          </m:r>
                        </m:sub>
                      </m:sSub>
                      <m:nary>
                        <m:naryPr>
                          <m:limLoc m:val="undOvr"/>
                          <m:subHide m:val="on"/>
                          <m:supHide m:val="on"/>
                          <m:ctrlPr>
                            <a:rPr lang="en-US" sz="1600" b="1" i="1">
                              <a:solidFill>
                                <a:schemeClr val="tx1"/>
                              </a:solidFill>
                              <a:latin typeface="Cambria Math" panose="02040503050406030204" pitchFamily="18" charset="0"/>
                            </a:rPr>
                          </m:ctrlPr>
                        </m:naryPr>
                        <m:sub/>
                        <m:sup/>
                        <m:e>
                          <m:r>
                            <a:rPr lang="en-US" sz="1600" b="1" i="1">
                              <a:solidFill>
                                <a:schemeClr val="tx1"/>
                              </a:solidFill>
                              <a:latin typeface="Cambria Math" panose="02040503050406030204" pitchFamily="18" charset="0"/>
                            </a:rPr>
                            <m:t>𝒆</m:t>
                          </m:r>
                          <m:d>
                            <m:dPr>
                              <m:ctrlPr>
                                <a:rPr lang="en-US" sz="1600" b="1" i="1">
                                  <a:solidFill>
                                    <a:schemeClr val="tx1"/>
                                  </a:solidFill>
                                  <a:latin typeface="Cambria Math" panose="02040503050406030204" pitchFamily="18" charset="0"/>
                                </a:rPr>
                              </m:ctrlPr>
                            </m:dPr>
                            <m:e>
                              <m:r>
                                <a:rPr lang="en-US" sz="1600" b="1" i="1">
                                  <a:solidFill>
                                    <a:schemeClr val="tx1"/>
                                  </a:solidFill>
                                  <a:latin typeface="Cambria Math" panose="02040503050406030204" pitchFamily="18" charset="0"/>
                                </a:rPr>
                                <m:t>𝒕</m:t>
                              </m:r>
                            </m:e>
                          </m:d>
                          <m:r>
                            <a:rPr lang="en-US" sz="1600" b="1" i="1">
                              <a:solidFill>
                                <a:schemeClr val="tx1"/>
                              </a:solidFill>
                              <a:latin typeface="Cambria Math" panose="02040503050406030204" pitchFamily="18" charset="0"/>
                            </a:rPr>
                            <m:t>𝒅𝒕</m:t>
                          </m:r>
                        </m:e>
                      </m:nary>
                      <m:r>
                        <a:rPr lang="en-US" sz="1600" b="1" i="1">
                          <a:solidFill>
                            <a:schemeClr val="tx1"/>
                          </a:solidFill>
                          <a:latin typeface="Cambria Math" panose="02040503050406030204" pitchFamily="18" charset="0"/>
                        </a:rPr>
                        <m:t>+</m:t>
                      </m:r>
                      <m:sSub>
                        <m:sSubPr>
                          <m:ctrlPr>
                            <a:rPr lang="en-US" sz="1600" b="1" i="1">
                              <a:solidFill>
                                <a:schemeClr val="tx1"/>
                              </a:solidFill>
                              <a:latin typeface="Cambria Math" panose="02040503050406030204" pitchFamily="18" charset="0"/>
                            </a:rPr>
                          </m:ctrlPr>
                        </m:sSubPr>
                        <m:e>
                          <m:r>
                            <a:rPr lang="en-US" sz="1600" b="1" i="1">
                              <a:solidFill>
                                <a:schemeClr val="tx1"/>
                              </a:solidFill>
                              <a:latin typeface="Cambria Math" panose="02040503050406030204" pitchFamily="18" charset="0"/>
                            </a:rPr>
                            <m:t>𝑲</m:t>
                          </m:r>
                        </m:e>
                        <m:sub>
                          <m:r>
                            <a:rPr lang="en-US" sz="1600" b="1" i="1">
                              <a:solidFill>
                                <a:schemeClr val="tx1"/>
                              </a:solidFill>
                              <a:latin typeface="Cambria Math" panose="02040503050406030204" pitchFamily="18" charset="0"/>
                            </a:rPr>
                            <m:t>𝒅</m:t>
                          </m:r>
                        </m:sub>
                      </m:sSub>
                      <m:f>
                        <m:fPr>
                          <m:ctrlPr>
                            <a:rPr lang="en-US" sz="1600" b="1" i="1">
                              <a:solidFill>
                                <a:schemeClr val="tx1"/>
                              </a:solidFill>
                              <a:latin typeface="Cambria Math" panose="02040503050406030204" pitchFamily="18" charset="0"/>
                            </a:rPr>
                          </m:ctrlPr>
                        </m:fPr>
                        <m:num>
                          <m:r>
                            <a:rPr lang="en-US" sz="1600" b="1" i="1">
                              <a:solidFill>
                                <a:schemeClr val="tx1"/>
                              </a:solidFill>
                              <a:latin typeface="Cambria Math" panose="02040503050406030204" pitchFamily="18" charset="0"/>
                            </a:rPr>
                            <m:t>𝒅</m:t>
                          </m:r>
                        </m:num>
                        <m:den>
                          <m:r>
                            <a:rPr lang="en-US" sz="1600" b="1" i="1">
                              <a:solidFill>
                                <a:schemeClr val="tx1"/>
                              </a:solidFill>
                              <a:latin typeface="Cambria Math" panose="02040503050406030204" pitchFamily="18" charset="0"/>
                            </a:rPr>
                            <m:t>𝒅𝒕</m:t>
                          </m:r>
                        </m:den>
                      </m:f>
                      <m:r>
                        <a:rPr lang="en-US" sz="1600" b="1" i="1">
                          <a:solidFill>
                            <a:schemeClr val="tx1"/>
                          </a:solidFill>
                          <a:latin typeface="Cambria Math" panose="02040503050406030204" pitchFamily="18" charset="0"/>
                        </a:rPr>
                        <m:t>𝒆</m:t>
                      </m:r>
                      <m:r>
                        <a:rPr lang="en-US" sz="1600" b="1" i="1">
                          <a:solidFill>
                            <a:schemeClr val="tx1"/>
                          </a:solidFill>
                          <a:latin typeface="Cambria Math" panose="02040503050406030204" pitchFamily="18" charset="0"/>
                        </a:rPr>
                        <m:t>(</m:t>
                      </m:r>
                      <m:r>
                        <a:rPr lang="en-US" sz="1600" b="1" i="1">
                          <a:solidFill>
                            <a:schemeClr val="tx1"/>
                          </a:solidFill>
                          <a:latin typeface="Cambria Math" panose="02040503050406030204" pitchFamily="18" charset="0"/>
                        </a:rPr>
                        <m:t>𝒕</m:t>
                      </m:r>
                      <m:r>
                        <a:rPr lang="en-US" sz="1600" b="1" i="1">
                          <a:solidFill>
                            <a:schemeClr val="tx1"/>
                          </a:solidFill>
                          <a:latin typeface="Cambria Math" panose="02040503050406030204" pitchFamily="18" charset="0"/>
                        </a:rPr>
                        <m:t>)</m:t>
                      </m:r>
                    </m:oMath>
                  </m:oMathPara>
                </a14:m>
                <a:endParaRPr lang="en-US" sz="1600" b="1" dirty="0">
                  <a:solidFill>
                    <a:schemeClr val="tx1"/>
                  </a:solidFill>
                </a:endParaRPr>
              </a:p>
              <a:p>
                <a:r>
                  <a:rPr lang="en-US" sz="1600" dirty="0">
                    <a:solidFill>
                      <a:schemeClr val="tx1"/>
                    </a:solidFill>
                  </a:rPr>
                  <a:t>Where, </a:t>
                </a:r>
                <a:r>
                  <a:rPr lang="en-US" sz="1600" b="1" dirty="0">
                    <a:solidFill>
                      <a:schemeClr val="tx1"/>
                    </a:solidFill>
                  </a:rPr>
                  <a:t>u(t) </a:t>
                </a:r>
                <a:r>
                  <a:rPr lang="en-US" sz="1600" dirty="0">
                    <a:solidFill>
                      <a:schemeClr val="tx1"/>
                    </a:solidFill>
                  </a:rPr>
                  <a:t>is the output of the controller, </a:t>
                </a:r>
                <a:r>
                  <a:rPr lang="en-US" sz="1600" b="1" dirty="0">
                    <a:solidFill>
                      <a:schemeClr val="tx1"/>
                    </a:solidFill>
                  </a:rPr>
                  <a:t>e(t) </a:t>
                </a:r>
                <a:r>
                  <a:rPr lang="en-US" sz="1600" dirty="0">
                    <a:solidFill>
                      <a:schemeClr val="tx1"/>
                    </a:solidFill>
                  </a:rPr>
                  <a:t>is the error and </a:t>
                </a:r>
                <a:r>
                  <a:rPr lang="en-US" sz="1600" b="1" dirty="0">
                    <a:solidFill>
                      <a:schemeClr val="tx1"/>
                    </a:solidFill>
                  </a:rPr>
                  <a:t>𝐾𝑝</a:t>
                </a:r>
                <a:r>
                  <a:rPr lang="en-US" sz="1600" dirty="0">
                    <a:solidFill>
                      <a:schemeClr val="tx1"/>
                    </a:solidFill>
                  </a:rPr>
                  <a:t>, </a:t>
                </a:r>
                <a:r>
                  <a:rPr lang="en-US" sz="1600" b="1" dirty="0">
                    <a:solidFill>
                      <a:schemeClr val="tx1"/>
                    </a:solidFill>
                  </a:rPr>
                  <a:t>𝐾𝑖</a:t>
                </a:r>
                <a:r>
                  <a:rPr lang="en-US" sz="1600" dirty="0">
                    <a:solidFill>
                      <a:schemeClr val="tx1"/>
                    </a:solidFill>
                  </a:rPr>
                  <a:t> and </a:t>
                </a:r>
                <a:r>
                  <a:rPr lang="en-US" sz="1600" b="1" dirty="0">
                    <a:solidFill>
                      <a:schemeClr val="tx1"/>
                    </a:solidFill>
                  </a:rPr>
                  <a:t>𝐾𝑑</a:t>
                </a:r>
                <a:r>
                  <a:rPr lang="en-US" sz="1600" dirty="0">
                    <a:solidFill>
                      <a:schemeClr val="tx1"/>
                    </a:solidFill>
                  </a:rPr>
                  <a:t> are the tuning parameters. </a:t>
                </a:r>
                <a:endParaRPr lang="en-US" sz="1600" dirty="0" smtClean="0">
                  <a:solidFill>
                    <a:schemeClr val="tx1"/>
                  </a:solidFill>
                </a:endParaRPr>
              </a:p>
              <a:p>
                <a:r>
                  <a:rPr lang="en-US" sz="1600" dirty="0" smtClean="0">
                    <a:solidFill>
                      <a:schemeClr val="tx1"/>
                    </a:solidFill>
                  </a:rPr>
                  <a:t>A PID Controller continuously calculates an error value </a:t>
                </a:r>
                <a:r>
                  <a:rPr lang="en-US" sz="1600" b="1" dirty="0" smtClean="0">
                    <a:solidFill>
                      <a:schemeClr val="tx1"/>
                    </a:solidFill>
                  </a:rPr>
                  <a:t>e(t) </a:t>
                </a:r>
                <a:r>
                  <a:rPr lang="en-US" sz="1600" dirty="0" smtClean="0">
                    <a:solidFill>
                      <a:schemeClr val="tx1"/>
                    </a:solidFill>
                  </a:rPr>
                  <a:t>as the difference between desired set point </a:t>
                </a:r>
                <a:r>
                  <a:rPr lang="en-US" sz="1600" b="1" dirty="0" smtClean="0">
                    <a:solidFill>
                      <a:schemeClr val="tx1"/>
                    </a:solidFill>
                  </a:rPr>
                  <a:t>(SP) </a:t>
                </a:r>
                <a:r>
                  <a:rPr lang="en-US" sz="1600" dirty="0" smtClean="0">
                    <a:solidFill>
                      <a:schemeClr val="tx1"/>
                    </a:solidFill>
                  </a:rPr>
                  <a:t>and a measured process value (</a:t>
                </a:r>
                <a:r>
                  <a:rPr lang="en-US" sz="1600" b="1" dirty="0" smtClean="0">
                    <a:solidFill>
                      <a:schemeClr val="tx1"/>
                    </a:solidFill>
                  </a:rPr>
                  <a:t>PV) </a:t>
                </a:r>
                <a:r>
                  <a:rPr lang="en-US" sz="1600" dirty="0" smtClean="0">
                    <a:solidFill>
                      <a:schemeClr val="tx1"/>
                    </a:solidFill>
                  </a:rPr>
                  <a:t>and applies a correction based on proportional integral and derivative.</a:t>
                </a:r>
              </a:p>
              <a:p>
                <a:r>
                  <a:rPr lang="en-US" sz="1600" dirty="0" smtClean="0">
                    <a:solidFill>
                      <a:schemeClr val="tx1"/>
                    </a:solidFill>
                  </a:rPr>
                  <a:t>In our case the error is the difference between the actual tilt angle (PV)  and desired tilt angle (SP)</a:t>
                </a:r>
              </a:p>
              <a:p>
                <a:endParaRPr lang="en-US" b="1" dirty="0" smtClean="0">
                  <a:solidFill>
                    <a:schemeClr val="tx1"/>
                  </a:solidFill>
                </a:endParaRPr>
              </a:p>
              <a:p>
                <a:endParaRPr lang="en-US" dirty="0" smtClean="0">
                  <a:solidFill>
                    <a:schemeClr val="tx1"/>
                  </a:solidFill>
                </a:endParaRPr>
              </a:p>
              <a:p>
                <a:endParaRPr lang="en-US" sz="1600" dirty="0" smtClean="0">
                  <a:solidFill>
                    <a:schemeClr val="tx1"/>
                  </a:solidFill>
                </a:endParaRPr>
              </a:p>
              <a:p>
                <a:endParaRPr lang="en-US" sz="1600" dirty="0">
                  <a:solidFill>
                    <a:schemeClr val="tx1"/>
                  </a:solidFill>
                </a:endParaRPr>
              </a:p>
              <a:p>
                <a:endParaRPr lang="en-US" sz="2000" dirty="0" smtClean="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89212" y="1776549"/>
                <a:ext cx="8915400" cy="4376057"/>
              </a:xfrm>
              <a:blipFill>
                <a:blip r:embed="rId2"/>
                <a:stretch>
                  <a:fillRect l="-342" t="-418" r="-2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932621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PID  Closed </a:t>
            </a:r>
            <a:r>
              <a:rPr lang="en-US" dirty="0" err="1" smtClean="0">
                <a:solidFill>
                  <a:srgbClr val="FF0000"/>
                </a:solidFill>
              </a:rPr>
              <a:t>FeedBack</a:t>
            </a:r>
            <a:r>
              <a:rPr lang="en-US" dirty="0" smtClean="0">
                <a:solidFill>
                  <a:srgbClr val="FF0000"/>
                </a:solidFill>
              </a:rPr>
              <a:t> Mechanism</a:t>
            </a:r>
            <a:endParaRPr lang="en-US" dirty="0">
              <a:solidFill>
                <a:srgbClr val="FF0000"/>
              </a:solidFill>
            </a:endParaRPr>
          </a:p>
        </p:txBody>
      </p:sp>
      <p:pic>
        <p:nvPicPr>
          <p:cNvPr id="2050" name="Picture 2" descr="Image result for pid controlle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21575" y="2244634"/>
            <a:ext cx="7654835" cy="39762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21069903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solidFill>
                  <a:srgbClr val="FF0000"/>
                </a:solidFill>
              </a:rPr>
              <a:t>Tilt Angle Estimation</a:t>
            </a:r>
            <a:endParaRPr lang="en-US" sz="2400" dirty="0">
              <a:solidFill>
                <a:srgbClr val="FF0000"/>
              </a:solidFill>
            </a:endParaRPr>
          </a:p>
        </p:txBody>
      </p:sp>
      <p:sp>
        <p:nvSpPr>
          <p:cNvPr id="4" name="Text Placeholder 3"/>
          <p:cNvSpPr>
            <a:spLocks noGrp="1"/>
          </p:cNvSpPr>
          <p:nvPr>
            <p:ph type="body" sz="half" idx="2"/>
          </p:nvPr>
        </p:nvSpPr>
        <p:spPr>
          <a:xfrm>
            <a:off x="2589212" y="1645920"/>
            <a:ext cx="3505199" cy="4215129"/>
          </a:xfrm>
        </p:spPr>
        <p:txBody>
          <a:bodyPr>
            <a:noAutofit/>
          </a:bodyPr>
          <a:lstStyle/>
          <a:p>
            <a:r>
              <a:rPr lang="en-US" sz="1200" dirty="0" smtClean="0">
                <a:solidFill>
                  <a:schemeClr val="tx1"/>
                </a:solidFill>
              </a:rPr>
              <a:t>The tilt angle is calculated using the </a:t>
            </a:r>
          </a:p>
          <a:p>
            <a:r>
              <a:rPr lang="en-US" sz="1200" dirty="0" smtClean="0">
                <a:solidFill>
                  <a:schemeClr val="tx1"/>
                </a:solidFill>
              </a:rPr>
              <a:t>Following  formulae:</a:t>
            </a:r>
          </a:p>
          <a:p>
            <a:r>
              <a:rPr lang="en-US" sz="1200" b="1" i="1" dirty="0">
                <a:solidFill>
                  <a:schemeClr val="tx1"/>
                </a:solidFill>
              </a:rPr>
              <a:t>Error</a:t>
            </a:r>
            <a:r>
              <a:rPr lang="en-US" sz="1200" i="1" dirty="0">
                <a:solidFill>
                  <a:schemeClr val="tx1"/>
                </a:solidFill>
              </a:rPr>
              <a:t> = Current Front Sensor Reading – Front Sensor </a:t>
            </a:r>
            <a:r>
              <a:rPr lang="en-US" sz="1200" i="1" dirty="0" err="1">
                <a:solidFill>
                  <a:schemeClr val="tx1"/>
                </a:solidFill>
              </a:rPr>
              <a:t>Setpoint</a:t>
            </a:r>
            <a:r>
              <a:rPr lang="en-US" sz="1200" i="1" dirty="0">
                <a:solidFill>
                  <a:schemeClr val="tx1"/>
                </a:solidFill>
              </a:rPr>
              <a:t>  </a:t>
            </a:r>
            <a:endParaRPr lang="en-US" sz="1200" dirty="0">
              <a:solidFill>
                <a:schemeClr val="tx1"/>
              </a:solidFill>
            </a:endParaRPr>
          </a:p>
          <a:p>
            <a:r>
              <a:rPr lang="en-US" sz="1200" i="1" dirty="0">
                <a:solidFill>
                  <a:schemeClr val="tx1"/>
                </a:solidFill>
              </a:rPr>
              <a:t> </a:t>
            </a:r>
            <a:r>
              <a:rPr lang="en-US" sz="1200" b="1" i="1" dirty="0">
                <a:solidFill>
                  <a:schemeClr val="tx1"/>
                </a:solidFill>
              </a:rPr>
              <a:t>Error</a:t>
            </a:r>
            <a:r>
              <a:rPr lang="en-US" sz="1200" i="1" dirty="0">
                <a:solidFill>
                  <a:schemeClr val="tx1"/>
                </a:solidFill>
              </a:rPr>
              <a:t> = Back Sensor </a:t>
            </a:r>
            <a:r>
              <a:rPr lang="en-US" sz="1200" i="1" dirty="0" err="1">
                <a:solidFill>
                  <a:schemeClr val="tx1"/>
                </a:solidFill>
              </a:rPr>
              <a:t>Setpoint</a:t>
            </a:r>
            <a:r>
              <a:rPr lang="en-US" sz="1200" i="1" dirty="0">
                <a:solidFill>
                  <a:schemeClr val="tx1"/>
                </a:solidFill>
              </a:rPr>
              <a:t> – Current Back Sensor Reading  </a:t>
            </a:r>
            <a:endParaRPr lang="en-US" sz="1200" i="1" dirty="0" smtClean="0">
              <a:solidFill>
                <a:schemeClr val="tx1"/>
              </a:solidFill>
            </a:endParaRPr>
          </a:p>
          <a:p>
            <a:r>
              <a:rPr lang="en-US" sz="1200" i="1" dirty="0" smtClean="0">
                <a:solidFill>
                  <a:schemeClr val="tx1"/>
                </a:solidFill>
              </a:rPr>
              <a:t>Output terms are generated as follow:</a:t>
            </a:r>
          </a:p>
          <a:p>
            <a:r>
              <a:rPr lang="en-US" sz="1200" i="1" dirty="0">
                <a:solidFill>
                  <a:schemeClr val="tx1"/>
                </a:solidFill>
              </a:rPr>
              <a:t>Output Proportional Term = </a:t>
            </a:r>
            <a:r>
              <a:rPr lang="en-US" sz="1200" i="1" dirty="0" err="1">
                <a:solidFill>
                  <a:schemeClr val="tx1"/>
                </a:solidFill>
              </a:rPr>
              <a:t>Kp</a:t>
            </a:r>
            <a:r>
              <a:rPr lang="en-US" sz="1200" i="1" dirty="0">
                <a:solidFill>
                  <a:schemeClr val="tx1"/>
                </a:solidFill>
              </a:rPr>
              <a:t>*Error  </a:t>
            </a:r>
            <a:endParaRPr lang="en-US" sz="1200" dirty="0">
              <a:solidFill>
                <a:schemeClr val="tx1"/>
              </a:solidFill>
            </a:endParaRPr>
          </a:p>
          <a:p>
            <a:r>
              <a:rPr lang="en-US" sz="1200" i="1" dirty="0">
                <a:solidFill>
                  <a:schemeClr val="tx1"/>
                </a:solidFill>
              </a:rPr>
              <a:t>Output Integral Term = </a:t>
            </a:r>
            <a:r>
              <a:rPr lang="en-US" sz="1200" i="1" dirty="0" err="1">
                <a:solidFill>
                  <a:schemeClr val="tx1"/>
                </a:solidFill>
              </a:rPr>
              <a:t>KpKi</a:t>
            </a:r>
            <a:r>
              <a:rPr lang="en-US" sz="1200" i="1" dirty="0">
                <a:solidFill>
                  <a:schemeClr val="tx1"/>
                </a:solidFill>
              </a:rPr>
              <a:t> * Summation of Error * T  </a:t>
            </a:r>
            <a:endParaRPr lang="en-US" sz="1200" dirty="0">
              <a:solidFill>
                <a:schemeClr val="tx1"/>
              </a:solidFill>
            </a:endParaRPr>
          </a:p>
          <a:p>
            <a:r>
              <a:rPr lang="en-US" sz="1200" i="1" dirty="0">
                <a:solidFill>
                  <a:schemeClr val="tx1"/>
                </a:solidFill>
              </a:rPr>
              <a:t>= </a:t>
            </a:r>
            <a:r>
              <a:rPr lang="en-US" sz="1200" i="1" dirty="0" err="1">
                <a:solidFill>
                  <a:schemeClr val="tx1"/>
                </a:solidFill>
              </a:rPr>
              <a:t>KpKiT</a:t>
            </a:r>
            <a:r>
              <a:rPr lang="en-US" sz="1200" i="1" dirty="0">
                <a:solidFill>
                  <a:schemeClr val="tx1"/>
                </a:solidFill>
              </a:rPr>
              <a:t>* (Summation of Error) </a:t>
            </a:r>
            <a:endParaRPr lang="en-US" sz="1200" dirty="0" smtClean="0">
              <a:solidFill>
                <a:schemeClr val="tx1"/>
              </a:solidFill>
            </a:endParaRPr>
          </a:p>
          <a:p>
            <a:endParaRPr lang="en-US" sz="1200" i="1" dirty="0" smtClean="0">
              <a:solidFill>
                <a:schemeClr val="tx1"/>
              </a:solidFill>
            </a:endParaRPr>
          </a:p>
          <a:p>
            <a:r>
              <a:rPr lang="en-US" sz="1200" i="1" dirty="0" smtClean="0">
                <a:solidFill>
                  <a:schemeClr val="tx1"/>
                </a:solidFill>
              </a:rPr>
              <a:t>Output Differential Term = </a:t>
            </a:r>
            <a:r>
              <a:rPr lang="en-US" sz="1200" i="1" dirty="0" err="1" smtClean="0">
                <a:solidFill>
                  <a:schemeClr val="tx1"/>
                </a:solidFill>
              </a:rPr>
              <a:t>Kp</a:t>
            </a:r>
            <a:r>
              <a:rPr lang="en-US" sz="1200" i="1" dirty="0" smtClean="0">
                <a:solidFill>
                  <a:schemeClr val="tx1"/>
                </a:solidFill>
              </a:rPr>
              <a:t>*</a:t>
            </a:r>
            <a:r>
              <a:rPr lang="en-US" sz="1200" i="1" dirty="0" err="1" smtClean="0">
                <a:solidFill>
                  <a:schemeClr val="tx1"/>
                </a:solidFill>
              </a:rPr>
              <a:t>Kd</a:t>
            </a:r>
            <a:r>
              <a:rPr lang="en-US" sz="1200" i="1" dirty="0" smtClean="0">
                <a:solidFill>
                  <a:schemeClr val="tx1"/>
                </a:solidFill>
              </a:rPr>
              <a:t>*(Error – Previous Error)/T </a:t>
            </a:r>
            <a:endParaRPr lang="en-US" sz="1200" dirty="0" smtClean="0">
              <a:solidFill>
                <a:schemeClr val="tx1"/>
              </a:solidFill>
            </a:endParaRPr>
          </a:p>
          <a:p>
            <a:r>
              <a:rPr lang="en-US" sz="1200" i="1" dirty="0" smtClean="0">
                <a:solidFill>
                  <a:schemeClr val="tx1"/>
                </a:solidFill>
              </a:rPr>
              <a:t>      </a:t>
            </a:r>
            <a:r>
              <a:rPr lang="en-US" sz="1200" i="1" dirty="0">
                <a:solidFill>
                  <a:schemeClr val="tx1"/>
                </a:solidFill>
              </a:rPr>
              <a:t>=(</a:t>
            </a:r>
            <a:r>
              <a:rPr lang="en-US" sz="1200" i="1" dirty="0" err="1">
                <a:solidFill>
                  <a:schemeClr val="tx1"/>
                </a:solidFill>
              </a:rPr>
              <a:t>Kp</a:t>
            </a:r>
            <a:r>
              <a:rPr lang="en-US" sz="1200" i="1" dirty="0">
                <a:solidFill>
                  <a:schemeClr val="tx1"/>
                </a:solidFill>
              </a:rPr>
              <a:t>*</a:t>
            </a:r>
            <a:r>
              <a:rPr lang="en-US" sz="1200" i="1" dirty="0" err="1">
                <a:solidFill>
                  <a:schemeClr val="tx1"/>
                </a:solidFill>
              </a:rPr>
              <a:t>Kd</a:t>
            </a:r>
            <a:r>
              <a:rPr lang="en-US" sz="1200" i="1" dirty="0">
                <a:solidFill>
                  <a:schemeClr val="tx1"/>
                </a:solidFill>
              </a:rPr>
              <a:t>/T)*(Error – Previous Error) </a:t>
            </a:r>
            <a:endParaRPr lang="en-US" sz="1200" dirty="0">
              <a:solidFill>
                <a:schemeClr val="tx1"/>
              </a:solidFill>
            </a:endParaRPr>
          </a:p>
          <a:p>
            <a:endParaRPr lang="en-US" sz="1000" dirty="0">
              <a:solidFill>
                <a:schemeClr val="tx1"/>
              </a:solidFill>
            </a:endParaRPr>
          </a:p>
          <a:p>
            <a:r>
              <a:rPr lang="en-US" sz="1000" dirty="0">
                <a:solidFill>
                  <a:schemeClr val="tx1"/>
                </a:solidFill>
              </a:rPr>
              <a:t> </a:t>
            </a:r>
          </a:p>
          <a:p>
            <a:endParaRPr lang="en-US" sz="500" dirty="0" smtClean="0">
              <a:solidFill>
                <a:schemeClr val="tx1"/>
              </a:solidFill>
            </a:endParaRPr>
          </a:p>
          <a:p>
            <a:endParaRPr lang="en-US" sz="500" dirty="0">
              <a:solidFill>
                <a:schemeClr val="tx1"/>
              </a:solidFill>
            </a:endParaRPr>
          </a:p>
        </p:txBody>
      </p:sp>
      <p:pic>
        <p:nvPicPr>
          <p:cNvPr id="5"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235235" y="1422400"/>
            <a:ext cx="3293427" cy="1634309"/>
          </a:xfrm>
          <a:prstGeom prst="rect">
            <a:avLst/>
          </a:prstGeom>
        </p:spPr>
      </p:pic>
      <p:pic>
        <p:nvPicPr>
          <p:cNvPr id="6" name="Picture 2" descr="Image result for tilt angle gif for  self balancing rob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235" y="3729831"/>
            <a:ext cx="3575768" cy="195986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350560634"/>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519</TotalTime>
  <Words>831</Words>
  <Application>Microsoft Office PowerPoint</Application>
  <PresentationFormat>Widescreen</PresentationFormat>
  <Paragraphs>171</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Cambria Math</vt:lpstr>
      <vt:lpstr>Century Gothic</vt:lpstr>
      <vt:lpstr>Times New Roman</vt:lpstr>
      <vt:lpstr>Wingdings 3</vt:lpstr>
      <vt:lpstr>Wisp</vt:lpstr>
      <vt:lpstr>Self Balancing Robot</vt:lpstr>
      <vt:lpstr>In this Presentation we will discuss</vt:lpstr>
      <vt:lpstr>What Is Self Balancing Robot</vt:lpstr>
      <vt:lpstr>How can a robot balance itself on two wheels?</vt:lpstr>
      <vt:lpstr>Inverted Pendulum and self balancing</vt:lpstr>
      <vt:lpstr>Types of Controller for Self Balancing</vt:lpstr>
      <vt:lpstr>PID Controller Features</vt:lpstr>
      <vt:lpstr>PID  Closed FeedBack Mechanism</vt:lpstr>
      <vt:lpstr>Tilt Angle Estimation</vt:lpstr>
      <vt:lpstr>Hardware and Software Implementation</vt:lpstr>
      <vt:lpstr>Hardware and Software Implementation</vt:lpstr>
      <vt:lpstr>Block Diagram Of Robot Circuitry</vt:lpstr>
      <vt:lpstr>    MPU 6050 </vt:lpstr>
      <vt:lpstr>DC Geared Motors</vt:lpstr>
      <vt:lpstr>Bluetooth Module HC-06</vt:lpstr>
      <vt:lpstr>Mechanical Design</vt:lpstr>
      <vt:lpstr>Circuit Schematics</vt:lpstr>
      <vt:lpstr>Robot Snaps</vt:lpstr>
      <vt:lpstr>Code Algorithem Flow Diagram</vt:lpstr>
      <vt:lpstr>Tuning And Applications</vt:lpstr>
      <vt:lpstr> Tuning Of PID </vt:lpstr>
      <vt:lpstr>Applications and future Insight</vt:lpstr>
      <vt:lpstr>Application In Rocket Propulsion</vt:lpstr>
      <vt:lpstr> Segway </vt:lpstr>
      <vt:lpstr>                  Hoverboard</vt:lpstr>
      <vt:lpstr>Issues and Future Work Suggestions</vt:lpstr>
      <vt:lpstr>Problems</vt:lpstr>
      <vt:lpstr> Future Work Suggestions</vt:lpstr>
      <vt:lpstr>Question and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Balancing Robot</dc:title>
  <dc:creator>muhammad nouman</dc:creator>
  <cp:lastModifiedBy>muhammad nouman</cp:lastModifiedBy>
  <cp:revision>54</cp:revision>
  <dcterms:created xsi:type="dcterms:W3CDTF">2018-05-28T15:16:48Z</dcterms:created>
  <dcterms:modified xsi:type="dcterms:W3CDTF">2018-05-31T03:15:21Z</dcterms:modified>
</cp:coreProperties>
</file>